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92" r:id="rId2"/>
    <p:sldId id="256" r:id="rId3"/>
    <p:sldId id="257" r:id="rId4"/>
    <p:sldId id="258" r:id="rId5"/>
    <p:sldId id="259" r:id="rId6"/>
    <p:sldId id="260" r:id="rId7"/>
    <p:sldId id="272" r:id="rId8"/>
    <p:sldId id="274" r:id="rId9"/>
    <p:sldId id="290" r:id="rId10"/>
    <p:sldId id="289" r:id="rId11"/>
    <p:sldId id="284" r:id="rId12"/>
    <p:sldId id="273" r:id="rId13"/>
    <p:sldId id="285" r:id="rId14"/>
    <p:sldId id="286" r:id="rId15"/>
    <p:sldId id="275" r:id="rId16"/>
    <p:sldId id="276" r:id="rId17"/>
    <p:sldId id="287" r:id="rId18"/>
    <p:sldId id="288" r:id="rId19"/>
    <p:sldId id="291" r:id="rId20"/>
    <p:sldId id="282" r:id="rId21"/>
    <p:sldId id="294" r:id="rId22"/>
    <p:sldId id="293" r:id="rId23"/>
    <p:sldId id="271" r:id="rId24"/>
    <p:sldId id="268" r:id="rId25"/>
    <p:sldId id="269"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E10515-3A7E-69B6-6C56-93E5610937C0}" name="Sara Fleckner Vilstrup" initials="SFV" userId="S-1-5-21-2100284113-1573851820-878952375-384781" providerId="AD"/>
  <p188:author id="{AFB096E7-7C13-6F5B-4E15-D821BFC9B152}" name="Mille Elvstrøm" initials="ME" userId="S-1-5-21-2100284113-1573851820-878952375-608647" providerId="AD"/>
  <p188:author id="{D03CD3F4-B6E7-A24B-6D03-2E4124478B87}" name="Mette Marie Åbom Knudsen" initials="MK" userId="S::mmaa@at.dk::243cc933-4752-41b3-a6c8-86d1df2c3ff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087"/>
    <a:srgbClr val="E0E4F0"/>
    <a:srgbClr val="00C7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95" autoAdjust="0"/>
    <p:restoredTop sz="86410" autoAdjust="0"/>
  </p:normalViewPr>
  <p:slideViewPr>
    <p:cSldViewPr snapToGrid="0">
      <p:cViewPr>
        <p:scale>
          <a:sx n="50" d="100"/>
          <a:sy n="50" d="100"/>
        </p:scale>
        <p:origin x="132" y="252"/>
      </p:cViewPr>
      <p:guideLst/>
    </p:cSldViewPr>
  </p:slideViewPr>
  <p:outlineViewPr>
    <p:cViewPr>
      <p:scale>
        <a:sx n="33" d="100"/>
        <a:sy n="33" d="100"/>
      </p:scale>
      <p:origin x="0" y="-19176"/>
    </p:cViewPr>
  </p:outlineViewPr>
  <p:notesTextViewPr>
    <p:cViewPr>
      <p:scale>
        <a:sx n="1" d="1"/>
        <a:sy n="1" d="1"/>
      </p:scale>
      <p:origin x="0" y="0"/>
    </p:cViewPr>
  </p:notesTextViewPr>
  <p:sorterViewPr>
    <p:cViewPr>
      <p:scale>
        <a:sx n="100" d="100"/>
        <a:sy n="100" d="100"/>
      </p:scale>
      <p:origin x="0" y="-124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904B87-C08F-3B4C-82E5-5375F8C46402}" type="datetimeFigureOut">
              <a:t>12-08-2026</a:t>
            </a:fld>
            <a:endParaRPr lang="da-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99AABD-9A4C-C944-B4A6-49A4149E923D}" type="slidenum">
              <a:t>‹#›</a:t>
            </a:fld>
            <a:endParaRPr lang="da-DK"/>
          </a:p>
        </p:txBody>
      </p:sp>
    </p:spTree>
    <p:extLst>
      <p:ext uri="{BB962C8B-B14F-4D97-AF65-F5344CB8AC3E}">
        <p14:creationId xmlns:p14="http://schemas.microsoft.com/office/powerpoint/2010/main" val="813810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6199AABD-9A4C-C944-B4A6-49A4149E923D}" type="slidenum">
              <a:rPr lang="da-DK" smtClean="0"/>
              <a:t>1</a:t>
            </a:fld>
            <a:endParaRPr lang="da-DK" dirty="0"/>
          </a:p>
        </p:txBody>
      </p:sp>
    </p:spTree>
    <p:extLst>
      <p:ext uri="{BB962C8B-B14F-4D97-AF65-F5344CB8AC3E}">
        <p14:creationId xmlns:p14="http://schemas.microsoft.com/office/powerpoint/2010/main" val="231762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328AC-D73F-8FB1-0239-F4F5CE4919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99AC8E-8372-94C2-09AB-3645E9CEF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C0EFB3-0ECE-E4D9-17F0-F464DB2580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Verdana" panose="020B0604030504040204" pitchFamily="34" charset="0"/>
                <a:ea typeface="Verdana" panose="020B0604030504040204" pitchFamily="34" charset="0"/>
                <a:cs typeface="Verdana" panose="020B0604030504040204" pitchFamily="34" charset="0"/>
              </a:rPr>
              <a:t>Se </a:t>
            </a:r>
            <a:r>
              <a:rPr lang="en-US" b="1" dirty="0" err="1">
                <a:latin typeface="Verdana" panose="020B0604030504040204" pitchFamily="34" charset="0"/>
                <a:ea typeface="Verdana" panose="020B0604030504040204" pitchFamily="34" charset="0"/>
                <a:cs typeface="Verdana" panose="020B0604030504040204" pitchFamily="34" charset="0"/>
              </a:rPr>
              <a:t>en</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inspirationscase</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sammen</a:t>
            </a:r>
            <a:endParaRPr lang="en-US" b="1"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Verdana" panose="020B0604030504040204" pitchFamily="34" charset="0"/>
                <a:ea typeface="Verdana" panose="020B0604030504040204" pitchFamily="34" charset="0"/>
                <a:cs typeface="Verdana" panose="020B0604030504040204" pitchFamily="34" charset="0"/>
              </a:rPr>
              <a:t>Filmen</a:t>
            </a:r>
            <a:r>
              <a:rPr lang="en-US" dirty="0">
                <a:latin typeface="Verdana" panose="020B0604030504040204" pitchFamily="34" charset="0"/>
                <a:ea typeface="Verdana" panose="020B0604030504040204" pitchFamily="34" charset="0"/>
                <a:cs typeface="Verdana" panose="020B0604030504040204" pitchFamily="34" charset="0"/>
              </a:rPr>
              <a:t> er </a:t>
            </a:r>
            <a:r>
              <a:rPr lang="en-US" dirty="0" err="1">
                <a:latin typeface="Verdana" panose="020B0604030504040204" pitchFamily="34" charset="0"/>
                <a:ea typeface="Verdana" panose="020B0604030504040204" pitchFamily="34" charset="0"/>
                <a:cs typeface="Verdana" panose="020B0604030504040204" pitchFamily="34" charset="0"/>
              </a:rPr>
              <a:t>cirka</a:t>
            </a:r>
            <a:r>
              <a:rPr lang="en-US" dirty="0">
                <a:latin typeface="Verdana" panose="020B0604030504040204" pitchFamily="34" charset="0"/>
                <a:ea typeface="Verdana" panose="020B0604030504040204" pitchFamily="34" charset="0"/>
                <a:cs typeface="Verdana" panose="020B0604030504040204" pitchFamily="34" charset="0"/>
              </a:rPr>
              <a:t> 2 </a:t>
            </a:r>
            <a:r>
              <a:rPr lang="en-US" dirty="0" err="1">
                <a:latin typeface="Verdana" panose="020B0604030504040204" pitchFamily="34" charset="0"/>
                <a:ea typeface="Verdana" panose="020B0604030504040204" pitchFamily="34" charset="0"/>
                <a:cs typeface="Verdana" panose="020B0604030504040204" pitchFamily="34" charset="0"/>
              </a:rPr>
              <a:t>minutter</a:t>
            </a:r>
            <a:r>
              <a:rPr lang="en-US" dirty="0">
                <a:latin typeface="Verdana" panose="020B0604030504040204" pitchFamily="34" charset="0"/>
                <a:ea typeface="Verdana" panose="020B0604030504040204" pitchFamily="34" charset="0"/>
                <a:cs typeface="Verdana" panose="020B0604030504040204" pitchFamily="34" charset="0"/>
              </a:rPr>
              <a:t> lang og </a:t>
            </a:r>
            <a:r>
              <a:rPr lang="en-US" dirty="0" err="1">
                <a:latin typeface="Verdana" panose="020B0604030504040204" pitchFamily="34" charset="0"/>
                <a:ea typeface="Verdana" panose="020B0604030504040204" pitchFamily="34" charset="0"/>
                <a:cs typeface="Verdana" panose="020B0604030504040204" pitchFamily="34" charset="0"/>
              </a:rPr>
              <a:t>kan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ses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på</a:t>
            </a:r>
            <a:r>
              <a:rPr lang="en-US" dirty="0">
                <a:latin typeface="Verdana" panose="020B0604030504040204" pitchFamily="34" charset="0"/>
                <a:ea typeface="Verdana" panose="020B0604030504040204" pitchFamily="34" charset="0"/>
                <a:cs typeface="Verdana" panose="020B0604030504040204" pitchFamily="34" charset="0"/>
              </a:rPr>
              <a:t> [LINK]</a:t>
            </a:r>
          </a:p>
        </p:txBody>
      </p:sp>
      <p:sp>
        <p:nvSpPr>
          <p:cNvPr id="4" name="Slide Number Placeholder 3">
            <a:extLst>
              <a:ext uri="{FF2B5EF4-FFF2-40B4-BE49-F238E27FC236}">
                <a16:creationId xmlns:a16="http://schemas.microsoft.com/office/drawing/2014/main" id="{92429889-D4FF-5E5F-9601-FC0ED3307635}"/>
              </a:ext>
            </a:extLst>
          </p:cNvPr>
          <p:cNvSpPr>
            <a:spLocks noGrp="1"/>
          </p:cNvSpPr>
          <p:nvPr>
            <p:ph type="sldNum" sz="quarter" idx="5"/>
          </p:nvPr>
        </p:nvSpPr>
        <p:spPr/>
        <p:txBody>
          <a:bodyPr/>
          <a:lstStyle/>
          <a:p>
            <a:fld id="{6199AABD-9A4C-C944-B4A6-49A4149E923D}" type="slidenum">
              <a:t>10</a:t>
            </a:fld>
            <a:endParaRPr lang="da-DK"/>
          </a:p>
        </p:txBody>
      </p:sp>
    </p:spTree>
    <p:extLst>
      <p:ext uri="{BB962C8B-B14F-4D97-AF65-F5344CB8AC3E}">
        <p14:creationId xmlns:p14="http://schemas.microsoft.com/office/powerpoint/2010/main" val="1192684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328AC-D73F-8FB1-0239-F4F5CE4919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99AC8E-8372-94C2-09AB-3645E9CEF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C0EFB3-0ECE-E4D9-17F0-F464DB2580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92429889-D4FF-5E5F-9601-FC0ED3307635}"/>
              </a:ext>
            </a:extLst>
          </p:cNvPr>
          <p:cNvSpPr>
            <a:spLocks noGrp="1"/>
          </p:cNvSpPr>
          <p:nvPr>
            <p:ph type="sldNum" sz="quarter" idx="5"/>
          </p:nvPr>
        </p:nvSpPr>
        <p:spPr/>
        <p:txBody>
          <a:bodyPr/>
          <a:lstStyle/>
          <a:p>
            <a:fld id="{6199AABD-9A4C-C944-B4A6-49A4149E923D}" type="slidenum">
              <a:t>11</a:t>
            </a:fld>
            <a:endParaRPr lang="da-DK"/>
          </a:p>
        </p:txBody>
      </p:sp>
    </p:spTree>
    <p:extLst>
      <p:ext uri="{BB962C8B-B14F-4D97-AF65-F5344CB8AC3E}">
        <p14:creationId xmlns:p14="http://schemas.microsoft.com/office/powerpoint/2010/main" val="3763662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189D0-0126-C06A-561B-7642C6EA8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9C1DB5-8CAD-651F-62DE-1A1B7DE2E6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A9388A-D4AB-6C6A-F32A-BF583B7DAA85}"/>
              </a:ext>
            </a:extLst>
          </p:cNvPr>
          <p:cNvSpPr>
            <a:spLocks noGrp="1"/>
          </p:cNvSpPr>
          <p:nvPr>
            <p:ph type="body" idx="1"/>
          </p:nvPr>
        </p:nvSpPr>
        <p:spPr/>
        <p:txBody>
          <a:bodyPr/>
          <a:lstStyle/>
          <a:p>
            <a:r>
              <a:rPr lang="en-US" b="1" dirty="0"/>
              <a:t>Dilemma – </a:t>
            </a:r>
            <a:r>
              <a:rPr lang="en-US" b="1" dirty="0" err="1"/>
              <a:t>hvad</a:t>
            </a:r>
            <a:r>
              <a:rPr lang="en-US" b="1" dirty="0"/>
              <a:t> </a:t>
            </a:r>
            <a:r>
              <a:rPr lang="en-US" b="1" dirty="0" err="1"/>
              <a:t>ville</a:t>
            </a:r>
            <a:r>
              <a:rPr lang="en-US" b="1" dirty="0"/>
              <a:t> du </a:t>
            </a:r>
            <a:r>
              <a:rPr lang="en-US" b="1" dirty="0" err="1"/>
              <a:t>gøre</a:t>
            </a:r>
            <a:r>
              <a:rPr lang="en-US" b="1" dirty="0"/>
              <a:t>?</a:t>
            </a:r>
          </a:p>
          <a:p>
            <a:r>
              <a:rPr lang="en-US" dirty="0"/>
              <a:t>Nu </a:t>
            </a:r>
            <a:r>
              <a:rPr lang="en-US" dirty="0" err="1"/>
              <a:t>kommer</a:t>
            </a:r>
            <a:r>
              <a:rPr lang="en-US" dirty="0"/>
              <a:t> </a:t>
            </a:r>
            <a:r>
              <a:rPr lang="en-US" dirty="0" err="1"/>
              <a:t>en</a:t>
            </a:r>
            <a:r>
              <a:rPr lang="en-US" dirty="0"/>
              <a:t> </a:t>
            </a:r>
            <a:r>
              <a:rPr lang="en-US" dirty="0" err="1"/>
              <a:t>række</a:t>
            </a:r>
            <a:r>
              <a:rPr lang="en-US" dirty="0"/>
              <a:t> </a:t>
            </a:r>
            <a:r>
              <a:rPr lang="en-US" dirty="0" err="1"/>
              <a:t>hverdagsdilemmaer</a:t>
            </a:r>
            <a:r>
              <a:rPr lang="en-US" dirty="0"/>
              <a:t>, der </a:t>
            </a:r>
            <a:r>
              <a:rPr lang="en-US" dirty="0" err="1"/>
              <a:t>fungerer</a:t>
            </a:r>
            <a:r>
              <a:rPr lang="en-US" dirty="0"/>
              <a:t> </a:t>
            </a:r>
            <a:r>
              <a:rPr lang="en-US" dirty="0" err="1"/>
              <a:t>som</a:t>
            </a:r>
            <a:r>
              <a:rPr lang="en-US" dirty="0"/>
              <a:t> </a:t>
            </a:r>
            <a:r>
              <a:rPr lang="en-US" dirty="0" err="1"/>
              <a:t>samtalestartere</a:t>
            </a:r>
            <a:r>
              <a:rPr lang="en-US" dirty="0"/>
              <a:t>, og </a:t>
            </a:r>
            <a:r>
              <a:rPr lang="en-US" dirty="0" err="1"/>
              <a:t>som</a:t>
            </a:r>
            <a:r>
              <a:rPr lang="en-US" dirty="0"/>
              <a:t> </a:t>
            </a:r>
            <a:r>
              <a:rPr lang="en-US" dirty="0" err="1"/>
              <a:t>kan</a:t>
            </a:r>
            <a:r>
              <a:rPr lang="en-US" dirty="0"/>
              <a:t> vise, </a:t>
            </a:r>
            <a:r>
              <a:rPr lang="en-US" dirty="0" err="1"/>
              <a:t>hvordan</a:t>
            </a:r>
            <a:r>
              <a:rPr lang="en-US" dirty="0"/>
              <a:t> I </a:t>
            </a:r>
            <a:r>
              <a:rPr lang="en-US" dirty="0" err="1"/>
              <a:t>tænker</a:t>
            </a:r>
            <a:r>
              <a:rPr lang="en-US" dirty="0"/>
              <a:t> </a:t>
            </a:r>
            <a:r>
              <a:rPr lang="en-US" dirty="0" err="1"/>
              <a:t>forskelligt</a:t>
            </a:r>
            <a:r>
              <a:rPr lang="en-US" dirty="0"/>
              <a:t> om </a:t>
            </a:r>
            <a:r>
              <a:rPr lang="en-US" dirty="0" err="1"/>
              <a:t>en</a:t>
            </a:r>
            <a:r>
              <a:rPr lang="en-US" dirty="0"/>
              <a:t> situation.</a:t>
            </a:r>
          </a:p>
          <a:p>
            <a:endParaRPr lang="en-US" dirty="0"/>
          </a:p>
          <a:p>
            <a:r>
              <a:rPr lang="en-US" dirty="0"/>
              <a:t>I </a:t>
            </a:r>
            <a:r>
              <a:rPr lang="en-US" dirty="0" err="1"/>
              <a:t>kan</a:t>
            </a:r>
            <a:r>
              <a:rPr lang="en-US" dirty="0"/>
              <a:t> </a:t>
            </a:r>
            <a:r>
              <a:rPr lang="en-US" dirty="0" err="1"/>
              <a:t>bruge</a:t>
            </a:r>
            <a:r>
              <a:rPr lang="en-US" dirty="0"/>
              <a:t> dem </a:t>
            </a:r>
            <a:r>
              <a:rPr lang="en-US" dirty="0" err="1"/>
              <a:t>til</a:t>
            </a:r>
            <a:r>
              <a:rPr lang="en-US" dirty="0"/>
              <a:t> </a:t>
            </a:r>
            <a:r>
              <a:rPr lang="en-US" dirty="0" err="1"/>
              <a:t>en</a:t>
            </a:r>
            <a:r>
              <a:rPr lang="en-US" dirty="0"/>
              <a:t> </a:t>
            </a:r>
            <a:r>
              <a:rPr lang="en-US" dirty="0" err="1"/>
              <a:t>fælles</a:t>
            </a:r>
            <a:r>
              <a:rPr lang="en-US" dirty="0"/>
              <a:t> </a:t>
            </a:r>
            <a:r>
              <a:rPr lang="en-US" dirty="0" err="1"/>
              <a:t>samtale</a:t>
            </a:r>
            <a:r>
              <a:rPr lang="en-US" dirty="0"/>
              <a:t>. Det </a:t>
            </a:r>
            <a:r>
              <a:rPr lang="en-US" dirty="0" err="1"/>
              <a:t>kan</a:t>
            </a:r>
            <a:r>
              <a:rPr lang="en-US" dirty="0"/>
              <a:t> </a:t>
            </a:r>
            <a:r>
              <a:rPr lang="en-US" dirty="0" err="1"/>
              <a:t>være</a:t>
            </a:r>
            <a:r>
              <a:rPr lang="en-US" dirty="0"/>
              <a:t> </a:t>
            </a:r>
            <a:r>
              <a:rPr lang="en-US" dirty="0" err="1"/>
              <a:t>en</a:t>
            </a:r>
            <a:r>
              <a:rPr lang="en-US" dirty="0"/>
              <a:t> god ide, at alle </a:t>
            </a:r>
            <a:r>
              <a:rPr lang="en-US" dirty="0" err="1"/>
              <a:t>får</a:t>
            </a:r>
            <a:r>
              <a:rPr lang="en-US" dirty="0"/>
              <a:t> </a:t>
            </a:r>
            <a:r>
              <a:rPr lang="en-US" dirty="0" err="1"/>
              <a:t>ordet</a:t>
            </a:r>
            <a:r>
              <a:rPr lang="en-US" dirty="0"/>
              <a:t>, og </a:t>
            </a:r>
            <a:r>
              <a:rPr lang="en-US" dirty="0" err="1"/>
              <a:t>derfor</a:t>
            </a:r>
            <a:r>
              <a:rPr lang="en-US" dirty="0"/>
              <a:t> </a:t>
            </a:r>
            <a:r>
              <a:rPr lang="en-US" dirty="0" err="1"/>
              <a:t>kan</a:t>
            </a:r>
            <a:r>
              <a:rPr lang="en-US" dirty="0"/>
              <a:t> I </a:t>
            </a:r>
            <a:r>
              <a:rPr lang="en-US" dirty="0" err="1"/>
              <a:t>gennemgå</a:t>
            </a:r>
            <a:r>
              <a:rPr lang="en-US" dirty="0"/>
              <a:t> dem via </a:t>
            </a:r>
            <a:r>
              <a:rPr lang="en-US" dirty="0" err="1"/>
              <a:t>øvelsen</a:t>
            </a:r>
            <a:r>
              <a:rPr lang="en-US" dirty="0"/>
              <a:t> </a:t>
            </a:r>
            <a:r>
              <a:rPr lang="en-US" dirty="0" err="1"/>
              <a:t>Dillema-monopolet</a:t>
            </a:r>
            <a:r>
              <a:rPr lang="en-US" dirty="0"/>
              <a:t>.</a:t>
            </a:r>
          </a:p>
          <a:p>
            <a:endParaRPr lang="en-US" dirty="0"/>
          </a:p>
          <a:p>
            <a:r>
              <a:rPr lang="en-US" sz="1200" b="1" kern="100" dirty="0" err="1">
                <a:effectLst/>
                <a:latin typeface="Aptos" panose="020B0004020202020204" pitchFamily="34" charset="0"/>
                <a:ea typeface="Aptos" panose="020B0004020202020204" pitchFamily="34" charset="0"/>
                <a:cs typeface="Times New Roman" panose="02020603050405020304" pitchFamily="18" charset="0"/>
              </a:rPr>
              <a:t>Dilemmamonopol</a:t>
            </a:r>
            <a:r>
              <a:rPr lang="en-US" sz="1200" b="1" kern="100" dirty="0">
                <a:effectLst/>
                <a:latin typeface="Aptos" panose="020B0004020202020204" pitchFamily="34" charset="0"/>
                <a:ea typeface="Aptos" panose="020B0004020202020204" pitchFamily="34" charset="0"/>
                <a:cs typeface="Times New Roman" panose="02020603050405020304" pitchFamily="18" charset="0"/>
              </a:rPr>
              <a:t> (format ala Sara &amp; </a:t>
            </a:r>
            <a:r>
              <a:rPr lang="en-US" sz="1200" b="1" kern="100" dirty="0" err="1">
                <a:effectLst/>
                <a:latin typeface="Aptos" panose="020B0004020202020204" pitchFamily="34" charset="0"/>
                <a:ea typeface="Aptos" panose="020B0004020202020204" pitchFamily="34" charset="0"/>
                <a:cs typeface="Times New Roman" panose="02020603050405020304" pitchFamily="18" charset="0"/>
              </a:rPr>
              <a:t>Monopolet</a:t>
            </a:r>
            <a:r>
              <a:rPr lang="en-US" sz="1200" b="1" kern="100" dirty="0">
                <a:effectLst/>
                <a:latin typeface="Aptos" panose="020B0004020202020204" pitchFamily="34" charset="0"/>
                <a:ea typeface="Aptos" panose="020B0004020202020204" pitchFamily="34" charset="0"/>
                <a:cs typeface="Times New Roman" panose="02020603050405020304" pitchFamily="18" charset="0"/>
              </a:rPr>
              <a:t>)</a:t>
            </a:r>
            <a:endParaRPr lang="da-DK" sz="1200" b="1" kern="100"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ts val="1300"/>
              </a:lnSpc>
              <a:buFont typeface="Symbol" panose="05050102010706020507" pitchFamily="18" charset="2"/>
              <a:buChar char=""/>
            </a:pPr>
            <a:r>
              <a:rPr lang="da-DK" sz="1000" dirty="0">
                <a:effectLst/>
                <a:latin typeface="Arial" panose="020B0604020202020204" pitchFamily="34" charset="0"/>
                <a:ea typeface="Calibri" panose="020F0502020204030204" pitchFamily="34" charset="0"/>
                <a:cs typeface="Times New Roman" panose="02020603050405020304" pitchFamily="18" charset="0"/>
              </a:rPr>
              <a:t>Print dilemmaerne ud forud for mødet, hvis der er flere grupper, som skal sættes i gang samtidig.</a:t>
            </a:r>
            <a:endParaRPr lang="da-DK"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800100" lvl="1" indent="-342900">
              <a:lnSpc>
                <a:spcPts val="1300"/>
              </a:lnSpc>
              <a:buFont typeface="Symbol" panose="05050102010706020507" pitchFamily="18" charset="2"/>
              <a:buChar char=""/>
            </a:pPr>
            <a:r>
              <a:rPr lang="da-DK" sz="1000" dirty="0">
                <a:effectLst/>
                <a:latin typeface="Arial" panose="020B0604020202020204" pitchFamily="34" charset="0"/>
                <a:ea typeface="Calibri" panose="020F0502020204030204" pitchFamily="34" charset="0"/>
                <a:cs typeface="Times New Roman" panose="02020603050405020304" pitchFamily="18" charset="0"/>
              </a:rPr>
              <a:t>Præsenter øvelsen på mødet.</a:t>
            </a:r>
            <a:endParaRPr lang="da-DK"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1200150" lvl="2" indent="-285750">
              <a:lnSpc>
                <a:spcPts val="1300"/>
              </a:lnSpc>
              <a:buFont typeface="Courier New" panose="02070309020205020404" pitchFamily="49" charset="0"/>
              <a:buChar char="o"/>
            </a:pPr>
            <a:r>
              <a:rPr lang="da-DK" sz="1000" u="sng" dirty="0">
                <a:effectLst/>
                <a:latin typeface="Arial" panose="020B0604020202020204" pitchFamily="34" charset="0"/>
                <a:ea typeface="Calibri" panose="020F0502020204030204" pitchFamily="34" charset="0"/>
                <a:cs typeface="Times New Roman" panose="02020603050405020304" pitchFamily="18" charset="0"/>
              </a:rPr>
              <a:t>Dilemma-monopolet</a:t>
            </a:r>
            <a:r>
              <a:rPr lang="da-DK" sz="11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da-DK" sz="1000" dirty="0">
                <a:effectLst/>
                <a:latin typeface="Arial" panose="020B0604020202020204" pitchFamily="34" charset="0"/>
                <a:ea typeface="Calibri" panose="020F0502020204030204" pitchFamily="34" charset="0"/>
                <a:cs typeface="Times New Roman" panose="02020603050405020304" pitchFamily="18" charset="0"/>
              </a:rPr>
              <a:t>En gruppe på 3-5 personer udvælges til at være monopol. Mødeleder eller en repræsentant fra gruppen udpeges som samtalestyrer og starter med at læse et dilemma højt. Herefter får hver deltager i gruppen lov til at give sine perspektiver og råd til kende. Alle andre lytter. Kom rundt om alle personer i gruppen, så de hver især får taletid og mulighed for at lytte til hinanden. De må ikke afbryde, men skal lytte nysgerrigt. Samtalestyren kan evt. stille et opfølgende spørgsmål til hver.</a:t>
            </a:r>
            <a:endParaRPr lang="da-DK"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800100" lvl="1" indent="-342900">
              <a:lnSpc>
                <a:spcPts val="1300"/>
              </a:lnSpc>
              <a:buFont typeface="Symbol" panose="05050102010706020507" pitchFamily="18" charset="2"/>
              <a:buChar char=""/>
            </a:pPr>
            <a:r>
              <a:rPr lang="da-DK" sz="1000" dirty="0">
                <a:effectLst/>
                <a:latin typeface="Arial" panose="020B0604020202020204" pitchFamily="34" charset="0"/>
                <a:ea typeface="Calibri" panose="020F0502020204030204" pitchFamily="34" charset="0"/>
                <a:cs typeface="Times New Roman" panose="02020603050405020304" pitchFamily="18" charset="0"/>
              </a:rPr>
              <a:t>Saml alle deltagerne igen (slide med opsamling kan benyttes)  og bed dem dele deres refleksioner og input fra hver gruppe i plenum – notér deres input og refleksioner.</a:t>
            </a:r>
            <a:endParaRPr lang="da-DK"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800100" lvl="1" indent="-342900">
              <a:lnSpc>
                <a:spcPts val="1300"/>
              </a:lnSpc>
              <a:spcAft>
                <a:spcPts val="1200"/>
              </a:spcAft>
              <a:buFont typeface="Symbol" panose="05050102010706020507" pitchFamily="18" charset="2"/>
              <a:buChar char=""/>
            </a:pPr>
            <a:r>
              <a:rPr lang="da-DK" sz="1000" dirty="0">
                <a:effectLst/>
                <a:latin typeface="Arial" panose="020B0604020202020204" pitchFamily="34" charset="0"/>
                <a:ea typeface="Calibri" panose="020F0502020204030204" pitchFamily="34" charset="0"/>
                <a:cs typeface="Times New Roman" panose="02020603050405020304" pitchFamily="18" charset="0"/>
              </a:rPr>
              <a:t>Afrund med en åben samtale om, hvad I kan bruge de nye refleksioner til, og aftal hvilke konkrete tiltag I kan lave på baggrund af mødet.</a:t>
            </a:r>
            <a:endParaRPr lang="da-DK" sz="11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ts val="1300"/>
              </a:lnSpc>
              <a:spcAft>
                <a:spcPts val="1200"/>
              </a:spcAft>
            </a:pPr>
            <a:r>
              <a:rPr lang="da-DK" sz="1000" dirty="0">
                <a:effectLst/>
                <a:latin typeface="Arial" panose="020B0604020202020204" pitchFamily="34" charset="0"/>
                <a:ea typeface="Calibri" panose="020F0502020204030204" pitchFamily="34" charset="0"/>
                <a:cs typeface="Times New Roman" panose="02020603050405020304" pitchFamily="18" charset="0"/>
              </a:rPr>
              <a:t> </a:t>
            </a:r>
            <a:endParaRPr lang="da-DK" sz="1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solidFill>
                  <a:schemeClr val="accent2"/>
                </a:solidFill>
              </a:rPr>
              <a:t>Til</a:t>
            </a:r>
            <a:r>
              <a:rPr lang="en-US" b="1" dirty="0">
                <a:solidFill>
                  <a:schemeClr val="accent2"/>
                </a:solidFill>
              </a:rPr>
              <a:t> </a:t>
            </a:r>
            <a:r>
              <a:rPr lang="en-US" b="1" dirty="0" err="1">
                <a:solidFill>
                  <a:schemeClr val="accent2"/>
                </a:solidFill>
              </a:rPr>
              <a:t>mødeleders</a:t>
            </a:r>
            <a:r>
              <a:rPr lang="en-US" b="1" dirty="0">
                <a:solidFill>
                  <a:schemeClr val="accent2"/>
                </a:solidFill>
              </a:rPr>
              <a:t> </a:t>
            </a:r>
            <a:r>
              <a:rPr lang="en-US" b="1" dirty="0" err="1">
                <a:solidFill>
                  <a:schemeClr val="accent2"/>
                </a:solidFill>
              </a:rPr>
              <a:t>forberedelse</a:t>
            </a:r>
            <a:r>
              <a:rPr lang="en-US" b="1" dirty="0">
                <a:solidFill>
                  <a:schemeClr val="accent2"/>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olidFill>
                  <a:schemeClr val="accent2"/>
                </a:solidFill>
              </a:rPr>
              <a:t>Udvælg</a:t>
            </a:r>
            <a:r>
              <a:rPr lang="en-US" dirty="0">
                <a:solidFill>
                  <a:schemeClr val="accent2"/>
                </a:solidFill>
              </a:rPr>
              <a:t> de </a:t>
            </a:r>
            <a:r>
              <a:rPr lang="en-US" dirty="0" err="1">
                <a:solidFill>
                  <a:schemeClr val="accent2"/>
                </a:solidFill>
              </a:rPr>
              <a:t>dillemmaer</a:t>
            </a:r>
            <a:r>
              <a:rPr lang="en-US" dirty="0">
                <a:solidFill>
                  <a:schemeClr val="accent2"/>
                </a:solidFill>
              </a:rPr>
              <a:t>, </a:t>
            </a:r>
            <a:r>
              <a:rPr lang="en-US" dirty="0" err="1">
                <a:solidFill>
                  <a:schemeClr val="accent2"/>
                </a:solidFill>
              </a:rPr>
              <a:t>som</a:t>
            </a:r>
            <a:r>
              <a:rPr lang="en-US" dirty="0">
                <a:solidFill>
                  <a:schemeClr val="accent2"/>
                </a:solidFill>
              </a:rPr>
              <a:t> er </a:t>
            </a:r>
            <a:r>
              <a:rPr lang="en-US" dirty="0" err="1">
                <a:solidFill>
                  <a:schemeClr val="accent2"/>
                </a:solidFill>
              </a:rPr>
              <a:t>mest</a:t>
            </a:r>
            <a:r>
              <a:rPr lang="en-US" dirty="0">
                <a:solidFill>
                  <a:schemeClr val="accent2"/>
                </a:solidFill>
              </a:rPr>
              <a:t> </a:t>
            </a:r>
            <a:r>
              <a:rPr lang="en-US" dirty="0" err="1">
                <a:solidFill>
                  <a:schemeClr val="accent2"/>
                </a:solidFill>
              </a:rPr>
              <a:t>relevante</a:t>
            </a:r>
            <a:r>
              <a:rPr lang="en-US" dirty="0">
                <a:solidFill>
                  <a:schemeClr val="accent2"/>
                </a:solidFill>
              </a:rPr>
              <a:t> for </a:t>
            </a:r>
            <a:r>
              <a:rPr lang="en-US" dirty="0" err="1">
                <a:solidFill>
                  <a:schemeClr val="accent2"/>
                </a:solidFill>
              </a:rPr>
              <a:t>jer</a:t>
            </a:r>
            <a:r>
              <a:rPr lang="en-US" dirty="0">
                <a:solidFill>
                  <a:schemeClr val="accent2"/>
                </a:solidFill>
              </a:rPr>
              <a:t>, </a:t>
            </a:r>
            <a:r>
              <a:rPr lang="en-US" dirty="0" err="1">
                <a:solidFill>
                  <a:schemeClr val="accent2"/>
                </a:solidFill>
              </a:rPr>
              <a:t>udbyg</a:t>
            </a:r>
            <a:r>
              <a:rPr lang="en-US" dirty="0">
                <a:solidFill>
                  <a:schemeClr val="accent2"/>
                </a:solidFill>
              </a:rPr>
              <a:t> med </a:t>
            </a:r>
            <a:r>
              <a:rPr lang="en-US" dirty="0" err="1">
                <a:solidFill>
                  <a:schemeClr val="accent2"/>
                </a:solidFill>
              </a:rPr>
              <a:t>dilemmaer</a:t>
            </a:r>
            <a:r>
              <a:rPr lang="en-US" dirty="0">
                <a:solidFill>
                  <a:schemeClr val="accent2"/>
                </a:solidFill>
              </a:rPr>
              <a:t> </a:t>
            </a:r>
            <a:r>
              <a:rPr lang="en-US" dirty="0" err="1">
                <a:solidFill>
                  <a:schemeClr val="accent2"/>
                </a:solidFill>
              </a:rPr>
              <a:t>fra</a:t>
            </a:r>
            <a:r>
              <a:rPr lang="en-US" dirty="0">
                <a:solidFill>
                  <a:schemeClr val="accent2"/>
                </a:solidFill>
              </a:rPr>
              <a:t> </a:t>
            </a:r>
            <a:r>
              <a:rPr lang="en-US" dirty="0" err="1">
                <a:solidFill>
                  <a:schemeClr val="accent2"/>
                </a:solidFill>
              </a:rPr>
              <a:t>jeres</a:t>
            </a:r>
            <a:r>
              <a:rPr lang="en-US" dirty="0">
                <a:solidFill>
                  <a:schemeClr val="accent2"/>
                </a:solidFill>
              </a:rPr>
              <a:t> </a:t>
            </a:r>
            <a:r>
              <a:rPr lang="en-US" dirty="0" err="1">
                <a:solidFill>
                  <a:schemeClr val="accent2"/>
                </a:solidFill>
              </a:rPr>
              <a:t>hverdag</a:t>
            </a:r>
            <a:r>
              <a:rPr lang="en-US" dirty="0">
                <a:solidFill>
                  <a:schemeClr val="accent2"/>
                </a:solidFill>
              </a:rPr>
              <a:t> </a:t>
            </a:r>
            <a:r>
              <a:rPr lang="en-US" dirty="0" err="1">
                <a:solidFill>
                  <a:schemeClr val="accent2"/>
                </a:solidFill>
              </a:rPr>
              <a:t>eller</a:t>
            </a:r>
            <a:r>
              <a:rPr lang="en-US" dirty="0">
                <a:solidFill>
                  <a:schemeClr val="accent2"/>
                </a:solidFill>
              </a:rPr>
              <a:t> </a:t>
            </a:r>
            <a:r>
              <a:rPr lang="en-US" dirty="0" err="1">
                <a:solidFill>
                  <a:schemeClr val="accent2"/>
                </a:solidFill>
              </a:rPr>
              <a:t>brug</a:t>
            </a:r>
            <a:r>
              <a:rPr lang="en-US" dirty="0">
                <a:solidFill>
                  <a:schemeClr val="accent2"/>
                </a:solidFill>
              </a:rPr>
              <a:t> dem </a:t>
            </a:r>
            <a:r>
              <a:rPr lang="en-US" dirty="0" err="1">
                <a:solidFill>
                  <a:schemeClr val="accent2"/>
                </a:solidFill>
              </a:rPr>
              <a:t>som</a:t>
            </a:r>
            <a:r>
              <a:rPr lang="en-US" dirty="0">
                <a:solidFill>
                  <a:schemeClr val="accent2"/>
                </a:solidFill>
              </a:rPr>
              <a:t> et fast element </a:t>
            </a:r>
            <a:r>
              <a:rPr lang="en-US" dirty="0" err="1">
                <a:solidFill>
                  <a:schemeClr val="accent2"/>
                </a:solidFill>
              </a:rPr>
              <a:t>på</a:t>
            </a:r>
            <a:r>
              <a:rPr lang="en-US" dirty="0">
                <a:solidFill>
                  <a:schemeClr val="accent2"/>
                </a:solidFill>
              </a:rPr>
              <a:t> </a:t>
            </a:r>
            <a:r>
              <a:rPr lang="en-US" dirty="0" err="1">
                <a:solidFill>
                  <a:schemeClr val="accent2"/>
                </a:solidFill>
              </a:rPr>
              <a:t>en</a:t>
            </a:r>
            <a:r>
              <a:rPr lang="en-US" dirty="0">
                <a:solidFill>
                  <a:schemeClr val="accent2"/>
                </a:solidFill>
              </a:rPr>
              <a:t> </a:t>
            </a:r>
            <a:r>
              <a:rPr lang="en-US" dirty="0" err="1">
                <a:solidFill>
                  <a:schemeClr val="accent2"/>
                </a:solidFill>
              </a:rPr>
              <a:t>række</a:t>
            </a:r>
            <a:r>
              <a:rPr lang="en-US" dirty="0">
                <a:solidFill>
                  <a:schemeClr val="accent2"/>
                </a:solidFill>
              </a:rPr>
              <a:t> </a:t>
            </a:r>
            <a:r>
              <a:rPr lang="en-US" dirty="0" err="1">
                <a:solidFill>
                  <a:schemeClr val="accent2"/>
                </a:solidFill>
              </a:rPr>
              <a:t>personalemøder</a:t>
            </a:r>
            <a:r>
              <a:rPr lang="en-US" dirty="0">
                <a:solidFill>
                  <a:schemeClr val="accent2"/>
                </a:solidFill>
              </a:rPr>
              <a:t> med et </a:t>
            </a:r>
            <a:r>
              <a:rPr lang="en-US" dirty="0" err="1">
                <a:solidFill>
                  <a:schemeClr val="accent2"/>
                </a:solidFill>
              </a:rPr>
              <a:t>nyt</a:t>
            </a:r>
            <a:r>
              <a:rPr lang="en-US" dirty="0">
                <a:solidFill>
                  <a:schemeClr val="accent2"/>
                </a:solidFill>
              </a:rPr>
              <a:t> dilemma </a:t>
            </a:r>
            <a:r>
              <a:rPr lang="en-US" dirty="0" err="1">
                <a:solidFill>
                  <a:schemeClr val="accent2"/>
                </a:solidFill>
              </a:rPr>
              <a:t>hver</a:t>
            </a:r>
            <a:r>
              <a:rPr lang="en-US" dirty="0">
                <a:solidFill>
                  <a:schemeClr val="accent2"/>
                </a:solidFill>
              </a:rPr>
              <a:t> gang.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accent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2"/>
                </a:solidFill>
              </a:rPr>
              <a:t>TIP: </a:t>
            </a:r>
            <a:r>
              <a:rPr lang="da-DK" dirty="0">
                <a:solidFill>
                  <a:schemeClr val="accent2"/>
                </a:solidFill>
              </a:rPr>
              <a:t>Højreklik på sliden i visningen til venstre og vælg </a:t>
            </a:r>
            <a:r>
              <a:rPr lang="da-DK" b="1" dirty="0">
                <a:solidFill>
                  <a:schemeClr val="accent2"/>
                </a:solidFill>
              </a:rPr>
              <a:t>“Skjul slide”</a:t>
            </a:r>
            <a:r>
              <a:rPr lang="da-DK" b="0" dirty="0">
                <a:solidFill>
                  <a:schemeClr val="accent2"/>
                </a:solidFill>
              </a:rPr>
              <a:t>. Så </a:t>
            </a:r>
            <a:r>
              <a:rPr lang="da-DK" dirty="0">
                <a:solidFill>
                  <a:schemeClr val="accent2"/>
                </a:solidFill>
              </a:rPr>
              <a:t>bliver den gemt i præsentationen, men springes blot over under visning. Så kan du bruge den igen senere.</a:t>
            </a:r>
            <a:endParaRPr lang="en-US" dirty="0">
              <a:solidFill>
                <a:schemeClr val="accent2"/>
              </a:solidFill>
            </a:endParaRPr>
          </a:p>
        </p:txBody>
      </p:sp>
      <p:sp>
        <p:nvSpPr>
          <p:cNvPr id="4" name="Slide Number Placeholder 3">
            <a:extLst>
              <a:ext uri="{FF2B5EF4-FFF2-40B4-BE49-F238E27FC236}">
                <a16:creationId xmlns:a16="http://schemas.microsoft.com/office/drawing/2014/main" id="{AF19E780-356D-8B50-A70F-E718CD1551AE}"/>
              </a:ext>
            </a:extLst>
          </p:cNvPr>
          <p:cNvSpPr>
            <a:spLocks noGrp="1"/>
          </p:cNvSpPr>
          <p:nvPr>
            <p:ph type="sldNum" sz="quarter" idx="5"/>
          </p:nvPr>
        </p:nvSpPr>
        <p:spPr/>
        <p:txBody>
          <a:bodyPr/>
          <a:lstStyle/>
          <a:p>
            <a:fld id="{6199AABD-9A4C-C944-B4A6-49A4149E923D}" type="slidenum">
              <a:t>12</a:t>
            </a:fld>
            <a:endParaRPr lang="da-DK"/>
          </a:p>
        </p:txBody>
      </p:sp>
    </p:spTree>
    <p:extLst>
      <p:ext uri="{BB962C8B-B14F-4D97-AF65-F5344CB8AC3E}">
        <p14:creationId xmlns:p14="http://schemas.microsoft.com/office/powerpoint/2010/main" val="4000432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AE999-ABEC-D591-96DC-17CB44F942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443F1-6BA5-5D5B-B901-799583CD66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6F9A3A-2199-06F8-40BD-00A04063A5C4}"/>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69DC6774-7020-518D-739A-1B26EC5CBC05}"/>
              </a:ext>
            </a:extLst>
          </p:cNvPr>
          <p:cNvSpPr>
            <a:spLocks noGrp="1"/>
          </p:cNvSpPr>
          <p:nvPr>
            <p:ph type="sldNum" sz="quarter" idx="5"/>
          </p:nvPr>
        </p:nvSpPr>
        <p:spPr/>
        <p:txBody>
          <a:bodyPr/>
          <a:lstStyle/>
          <a:p>
            <a:fld id="{6199AABD-9A4C-C944-B4A6-49A4149E923D}" type="slidenum">
              <a:t>13</a:t>
            </a:fld>
            <a:endParaRPr lang="da-DK"/>
          </a:p>
        </p:txBody>
      </p:sp>
    </p:spTree>
    <p:extLst>
      <p:ext uri="{BB962C8B-B14F-4D97-AF65-F5344CB8AC3E}">
        <p14:creationId xmlns:p14="http://schemas.microsoft.com/office/powerpoint/2010/main" val="3142980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AE999-ABEC-D591-96DC-17CB44F942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443F1-6BA5-5D5B-B901-799583CD66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6F9A3A-2199-06F8-40BD-00A04063A5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69DC6774-7020-518D-739A-1B26EC5CBC05}"/>
              </a:ext>
            </a:extLst>
          </p:cNvPr>
          <p:cNvSpPr>
            <a:spLocks noGrp="1"/>
          </p:cNvSpPr>
          <p:nvPr>
            <p:ph type="sldNum" sz="quarter" idx="5"/>
          </p:nvPr>
        </p:nvSpPr>
        <p:spPr/>
        <p:txBody>
          <a:bodyPr/>
          <a:lstStyle/>
          <a:p>
            <a:fld id="{6199AABD-9A4C-C944-B4A6-49A4149E923D}" type="slidenum">
              <a:t>14</a:t>
            </a:fld>
            <a:endParaRPr lang="da-DK"/>
          </a:p>
        </p:txBody>
      </p:sp>
    </p:spTree>
    <p:extLst>
      <p:ext uri="{BB962C8B-B14F-4D97-AF65-F5344CB8AC3E}">
        <p14:creationId xmlns:p14="http://schemas.microsoft.com/office/powerpoint/2010/main" val="3471134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AE999-ABEC-D591-96DC-17CB44F942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443F1-6BA5-5D5B-B901-799583CD66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6F9A3A-2199-06F8-40BD-00A04063A5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69DC6774-7020-518D-739A-1B26EC5CBC05}"/>
              </a:ext>
            </a:extLst>
          </p:cNvPr>
          <p:cNvSpPr>
            <a:spLocks noGrp="1"/>
          </p:cNvSpPr>
          <p:nvPr>
            <p:ph type="sldNum" sz="quarter" idx="5"/>
          </p:nvPr>
        </p:nvSpPr>
        <p:spPr/>
        <p:txBody>
          <a:bodyPr/>
          <a:lstStyle/>
          <a:p>
            <a:fld id="{6199AABD-9A4C-C944-B4A6-49A4149E923D}" type="slidenum">
              <a:t>15</a:t>
            </a:fld>
            <a:endParaRPr lang="da-DK"/>
          </a:p>
        </p:txBody>
      </p:sp>
    </p:spTree>
    <p:extLst>
      <p:ext uri="{BB962C8B-B14F-4D97-AF65-F5344CB8AC3E}">
        <p14:creationId xmlns:p14="http://schemas.microsoft.com/office/powerpoint/2010/main" val="3255150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3BC55-A2C8-32F3-EB32-CE713206CD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AB6DD-4524-F1CE-EF0D-F1804F90ED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F35AF8-0E79-B462-E660-80A5EF8C896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8C4C306F-F091-7AA0-DCDC-EAE977D3A905}"/>
              </a:ext>
            </a:extLst>
          </p:cNvPr>
          <p:cNvSpPr>
            <a:spLocks noGrp="1"/>
          </p:cNvSpPr>
          <p:nvPr>
            <p:ph type="sldNum" sz="quarter" idx="5"/>
          </p:nvPr>
        </p:nvSpPr>
        <p:spPr/>
        <p:txBody>
          <a:bodyPr/>
          <a:lstStyle/>
          <a:p>
            <a:fld id="{6199AABD-9A4C-C944-B4A6-49A4149E923D}" type="slidenum">
              <a:t>16</a:t>
            </a:fld>
            <a:endParaRPr lang="da-DK"/>
          </a:p>
        </p:txBody>
      </p:sp>
    </p:spTree>
    <p:extLst>
      <p:ext uri="{BB962C8B-B14F-4D97-AF65-F5344CB8AC3E}">
        <p14:creationId xmlns:p14="http://schemas.microsoft.com/office/powerpoint/2010/main" val="1356597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3BC55-A2C8-32F3-EB32-CE713206CD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AB6DD-4524-F1CE-EF0D-F1804F90ED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F35AF8-0E79-B462-E660-80A5EF8C896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8C4C306F-F091-7AA0-DCDC-EAE977D3A905}"/>
              </a:ext>
            </a:extLst>
          </p:cNvPr>
          <p:cNvSpPr>
            <a:spLocks noGrp="1"/>
          </p:cNvSpPr>
          <p:nvPr>
            <p:ph type="sldNum" sz="quarter" idx="5"/>
          </p:nvPr>
        </p:nvSpPr>
        <p:spPr/>
        <p:txBody>
          <a:bodyPr/>
          <a:lstStyle/>
          <a:p>
            <a:fld id="{6199AABD-9A4C-C944-B4A6-49A4149E923D}" type="slidenum">
              <a:t>17</a:t>
            </a:fld>
            <a:endParaRPr lang="da-DK"/>
          </a:p>
        </p:txBody>
      </p:sp>
    </p:spTree>
    <p:extLst>
      <p:ext uri="{BB962C8B-B14F-4D97-AF65-F5344CB8AC3E}">
        <p14:creationId xmlns:p14="http://schemas.microsoft.com/office/powerpoint/2010/main" val="113458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3BC55-A2C8-32F3-EB32-CE713206CD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AB6DD-4524-F1CE-EF0D-F1804F90ED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F35AF8-0E79-B462-E660-80A5EF8C896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8C4C306F-F091-7AA0-DCDC-EAE977D3A905}"/>
              </a:ext>
            </a:extLst>
          </p:cNvPr>
          <p:cNvSpPr>
            <a:spLocks noGrp="1"/>
          </p:cNvSpPr>
          <p:nvPr>
            <p:ph type="sldNum" sz="quarter" idx="5"/>
          </p:nvPr>
        </p:nvSpPr>
        <p:spPr/>
        <p:txBody>
          <a:bodyPr/>
          <a:lstStyle/>
          <a:p>
            <a:fld id="{6199AABD-9A4C-C944-B4A6-49A4149E923D}" type="slidenum">
              <a:t>18</a:t>
            </a:fld>
            <a:endParaRPr lang="da-DK"/>
          </a:p>
        </p:txBody>
      </p:sp>
    </p:spTree>
    <p:extLst>
      <p:ext uri="{BB962C8B-B14F-4D97-AF65-F5344CB8AC3E}">
        <p14:creationId xmlns:p14="http://schemas.microsoft.com/office/powerpoint/2010/main" val="22611511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3BC55-A2C8-32F3-EB32-CE713206CD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AB6DD-4524-F1CE-EF0D-F1804F90ED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F35AF8-0E79-B462-E660-80A5EF8C896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latin typeface="Verdana" panose="020B0604030504040204" pitchFamily="34" charset="0"/>
                <a:ea typeface="Verdana" panose="020B0604030504040204" pitchFamily="34" charset="0"/>
                <a:cs typeface="Verdana" panose="020B0604030504040204" pitchFamily="34" charset="0"/>
              </a:rPr>
              <a:t>Spørgsmål</a:t>
            </a:r>
            <a:r>
              <a:rPr lang="en-US" b="1" dirty="0">
                <a:latin typeface="Verdana" panose="020B0604030504040204" pitchFamily="34" charset="0"/>
                <a:ea typeface="Verdana" panose="020B0604030504040204" pitchFamily="34" charset="0"/>
                <a:cs typeface="Verdana" panose="020B0604030504040204" pitchFamily="34" charset="0"/>
              </a:rPr>
              <a:t>, der </a:t>
            </a:r>
            <a:r>
              <a:rPr lang="en-US" b="1" dirty="0" err="1">
                <a:latin typeface="Verdana" panose="020B0604030504040204" pitchFamily="34" charset="0"/>
                <a:ea typeface="Verdana" panose="020B0604030504040204" pitchFamily="34" charset="0"/>
                <a:cs typeface="Verdana" panose="020B0604030504040204" pitchFamily="34" charset="0"/>
              </a:rPr>
              <a:t>ordner</a:t>
            </a:r>
            <a:r>
              <a:rPr lang="en-US" b="1" dirty="0">
                <a:latin typeface="Verdana" panose="020B0604030504040204" pitchFamily="34" charset="0"/>
                <a:ea typeface="Verdana" panose="020B0604030504040204" pitchFamily="34" charset="0"/>
                <a:cs typeface="Verdana" panose="020B0604030504040204" pitchFamily="34" charset="0"/>
              </a:rPr>
              <a:t> og giver nye </a:t>
            </a:r>
            <a:r>
              <a:rPr lang="en-US" b="1" dirty="0" err="1">
                <a:latin typeface="Verdana" panose="020B0604030504040204" pitchFamily="34" charset="0"/>
                <a:ea typeface="Verdana" panose="020B0604030504040204" pitchFamily="34" charset="0"/>
                <a:cs typeface="Verdana" panose="020B0604030504040204" pitchFamily="34" charset="0"/>
              </a:rPr>
              <a:t>reflektioner</a:t>
            </a:r>
            <a:endParaRPr lang="en-US" b="1"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Verdana" panose="020B0604030504040204" pitchFamily="34" charset="0"/>
                <a:ea typeface="Verdana" panose="020B0604030504040204" pitchFamily="34" charset="0"/>
                <a:cs typeface="Verdana" panose="020B0604030504040204" pitchFamily="34" charset="0"/>
              </a:rPr>
              <a:t>Brug</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fx</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disse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opsamlingsspørgsmål</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efter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hvert</a:t>
            </a:r>
            <a:r>
              <a:rPr lang="en-US" dirty="0">
                <a:latin typeface="Verdana" panose="020B0604030504040204" pitchFamily="34" charset="0"/>
                <a:ea typeface="Verdana" panose="020B0604030504040204" pitchFamily="34" charset="0"/>
                <a:cs typeface="Verdana" panose="020B0604030504040204" pitchFamily="34" charset="0"/>
              </a:rPr>
              <a:t> dilemma </a:t>
            </a:r>
            <a:r>
              <a:rPr lang="en-US" dirty="0" err="1">
                <a:latin typeface="Verdana" panose="020B0604030504040204" pitchFamily="34" charset="0"/>
                <a:ea typeface="Verdana" panose="020B0604030504040204" pitchFamily="34" charset="0"/>
                <a:cs typeface="Verdana" panose="020B0604030504040204" pitchFamily="34" charset="0"/>
              </a:rPr>
              <a:t>eller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som</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opsaling</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til</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sidst</a:t>
            </a:r>
            <a:r>
              <a:rPr lang="en-US" dirty="0">
                <a:latin typeface="Verdana" panose="020B0604030504040204" pitchFamily="34" charset="0"/>
                <a:ea typeface="Verdana" panose="020B0604030504040204" pitchFamily="34" charset="0"/>
                <a:cs typeface="Verdana" panose="020B0604030504040204" pitchFamily="34" charset="0"/>
              </a:rPr>
              <a:t>.</a:t>
            </a:r>
          </a:p>
        </p:txBody>
      </p:sp>
      <p:sp>
        <p:nvSpPr>
          <p:cNvPr id="4" name="Slide Number Placeholder 3">
            <a:extLst>
              <a:ext uri="{FF2B5EF4-FFF2-40B4-BE49-F238E27FC236}">
                <a16:creationId xmlns:a16="http://schemas.microsoft.com/office/drawing/2014/main" id="{8C4C306F-F091-7AA0-DCDC-EAE977D3A905}"/>
              </a:ext>
            </a:extLst>
          </p:cNvPr>
          <p:cNvSpPr>
            <a:spLocks noGrp="1"/>
          </p:cNvSpPr>
          <p:nvPr>
            <p:ph type="sldNum" sz="quarter" idx="5"/>
          </p:nvPr>
        </p:nvSpPr>
        <p:spPr/>
        <p:txBody>
          <a:bodyPr/>
          <a:lstStyle/>
          <a:p>
            <a:fld id="{6199AABD-9A4C-C944-B4A6-49A4149E923D}" type="slidenum">
              <a:t>19</a:t>
            </a:fld>
            <a:endParaRPr lang="da-DK"/>
          </a:p>
        </p:txBody>
      </p:sp>
    </p:spTree>
    <p:extLst>
      <p:ext uri="{BB962C8B-B14F-4D97-AF65-F5344CB8AC3E}">
        <p14:creationId xmlns:p14="http://schemas.microsoft.com/office/powerpoint/2010/main" val="2996435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6199AABD-9A4C-C944-B4A6-49A4149E923D}" type="slidenum">
              <a:t>2</a:t>
            </a:fld>
            <a:endParaRPr lang="da-DK" dirty="0"/>
          </a:p>
        </p:txBody>
      </p:sp>
    </p:spTree>
    <p:extLst>
      <p:ext uri="{BB962C8B-B14F-4D97-AF65-F5344CB8AC3E}">
        <p14:creationId xmlns:p14="http://schemas.microsoft.com/office/powerpoint/2010/main" val="15937600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720A3-0553-7A66-B0CB-C82C6EE470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58299-987A-5731-44AE-3CD976AA92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FB5D57-5C3B-A31A-F2AE-0B8190FA6FC4}"/>
              </a:ext>
            </a:extLst>
          </p:cNvPr>
          <p:cNvSpPr>
            <a:spLocks noGrp="1"/>
          </p:cNvSpPr>
          <p:nvPr>
            <p:ph type="body" idx="1"/>
          </p:nvPr>
        </p:nvSpPr>
        <p:spPr/>
        <p:txBody>
          <a:bodyPr/>
          <a:lstStyle/>
          <a:p>
            <a:r>
              <a:rPr lang="en-US" b="1" dirty="0" err="1"/>
              <a:t>Byg</a:t>
            </a:r>
            <a:r>
              <a:rPr lang="en-US" b="1" dirty="0"/>
              <a:t> </a:t>
            </a:r>
            <a:r>
              <a:rPr lang="en-US" b="1" dirty="0" err="1"/>
              <a:t>jeres</a:t>
            </a:r>
            <a:r>
              <a:rPr lang="en-US" b="1" dirty="0"/>
              <a:t> </a:t>
            </a:r>
            <a:r>
              <a:rPr lang="en-US" b="1" dirty="0" err="1"/>
              <a:t>egne</a:t>
            </a:r>
            <a:r>
              <a:rPr lang="en-US" b="1" dirty="0"/>
              <a:t> </a:t>
            </a:r>
            <a:r>
              <a:rPr lang="en-US" b="1" dirty="0" err="1"/>
              <a:t>løsninger</a:t>
            </a:r>
            <a:endParaRPr lang="en-US" b="1" dirty="0"/>
          </a:p>
        </p:txBody>
      </p:sp>
      <p:sp>
        <p:nvSpPr>
          <p:cNvPr id="4" name="Slide Number Placeholder 3">
            <a:extLst>
              <a:ext uri="{FF2B5EF4-FFF2-40B4-BE49-F238E27FC236}">
                <a16:creationId xmlns:a16="http://schemas.microsoft.com/office/drawing/2014/main" id="{44647925-1016-EF97-EE39-B6FA5335354F}"/>
              </a:ext>
            </a:extLst>
          </p:cNvPr>
          <p:cNvSpPr>
            <a:spLocks noGrp="1"/>
          </p:cNvSpPr>
          <p:nvPr>
            <p:ph type="sldNum" sz="quarter" idx="5"/>
          </p:nvPr>
        </p:nvSpPr>
        <p:spPr/>
        <p:txBody>
          <a:bodyPr/>
          <a:lstStyle/>
          <a:p>
            <a:fld id="{6199AABD-9A4C-C944-B4A6-49A4149E923D}" type="slidenum">
              <a:t>20</a:t>
            </a:fld>
            <a:endParaRPr lang="da-DK"/>
          </a:p>
        </p:txBody>
      </p:sp>
    </p:spTree>
    <p:extLst>
      <p:ext uri="{BB962C8B-B14F-4D97-AF65-F5344CB8AC3E}">
        <p14:creationId xmlns:p14="http://schemas.microsoft.com/office/powerpoint/2010/main" val="41080101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A6A9A-9DA8-7854-E7F3-BA7B224A5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7609C-1AB4-5D2D-1CF5-39DC872E56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0C5409-6A0A-BB2C-0A85-7EED68F07E5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latin typeface="Verdana" panose="020B0604030504040204" pitchFamily="34" charset="0"/>
                <a:ea typeface="Verdana" panose="020B0604030504040204" pitchFamily="34" charset="0"/>
                <a:cs typeface="Verdana" panose="020B0604030504040204" pitchFamily="34" charset="0"/>
              </a:rPr>
              <a:t>Sikkerhed</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i</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hverdagen</a:t>
            </a:r>
            <a:endParaRPr lang="en-US" b="1"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err="1">
                <a:latin typeface="Verdana" panose="020B0604030504040204" pitchFamily="34" charset="0"/>
                <a:ea typeface="Verdana" panose="020B0604030504040204" pitchFamily="34" charset="0"/>
                <a:cs typeface="Verdana" panose="020B0604030504040204" pitchFamily="34" charset="0"/>
              </a:rPr>
              <a:t>Hvilke</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aftaler</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skal</a:t>
            </a:r>
            <a:r>
              <a:rPr lang="en-US" b="0" dirty="0">
                <a:latin typeface="Verdana" panose="020B0604030504040204" pitchFamily="34" charset="0"/>
                <a:ea typeface="Verdana" panose="020B0604030504040204" pitchFamily="34" charset="0"/>
                <a:cs typeface="Verdana" panose="020B0604030504040204" pitchFamily="34" charset="0"/>
              </a:rPr>
              <a:t> vi lave om </a:t>
            </a:r>
            <a:r>
              <a:rPr lang="en-US" b="0" dirty="0" err="1">
                <a:latin typeface="Verdana" panose="020B0604030504040204" pitchFamily="34" charset="0"/>
                <a:ea typeface="Verdana" panose="020B0604030504040204" pitchFamily="34" charset="0"/>
                <a:cs typeface="Verdana" panose="020B0604030504040204" pitchFamily="34" charset="0"/>
              </a:rPr>
              <a:t>sikkerhed</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så</a:t>
            </a:r>
            <a:r>
              <a:rPr lang="en-US" b="0" dirty="0">
                <a:latin typeface="Verdana" panose="020B0604030504040204" pitchFamily="34" charset="0"/>
                <a:ea typeface="Verdana" panose="020B0604030504040204" pitchFamily="34" charset="0"/>
                <a:cs typeface="Verdana" panose="020B0604030504040204" pitchFamily="34" charset="0"/>
              </a:rPr>
              <a:t> det </a:t>
            </a:r>
            <a:r>
              <a:rPr lang="en-US" b="0" dirty="0" err="1">
                <a:latin typeface="Verdana" panose="020B0604030504040204" pitchFamily="34" charset="0"/>
                <a:ea typeface="Verdana" panose="020B0604030504040204" pitchFamily="34" charset="0"/>
                <a:cs typeface="Verdana" panose="020B0604030504040204" pitchFamily="34" charset="0"/>
              </a:rPr>
              <a:t>bliver</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en</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integreret</a:t>
            </a:r>
            <a:r>
              <a:rPr lang="en-US" b="0" dirty="0">
                <a:latin typeface="Verdana" panose="020B0604030504040204" pitchFamily="34" charset="0"/>
                <a:ea typeface="Verdana" panose="020B0604030504040204" pitchFamily="34" charset="0"/>
                <a:cs typeface="Verdana" panose="020B0604030504040204" pitchFamily="34" charset="0"/>
              </a:rPr>
              <a:t> del </a:t>
            </a:r>
            <a:r>
              <a:rPr lang="en-US" b="0" dirty="0" err="1">
                <a:latin typeface="Verdana" panose="020B0604030504040204" pitchFamily="34" charset="0"/>
                <a:ea typeface="Verdana" panose="020B0604030504040204" pitchFamily="34" charset="0"/>
                <a:cs typeface="Verdana" panose="020B0604030504040204" pitchFamily="34" charset="0"/>
              </a:rPr>
              <a:t>af</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hverdagen</a:t>
            </a:r>
            <a:r>
              <a:rPr lang="en-US" b="0" dirty="0">
                <a:latin typeface="Verdana" panose="020B0604030504040204" pitchFamily="34" charset="0"/>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B16C88EA-CFEC-8E2D-85A7-747BB89923AB}"/>
              </a:ext>
            </a:extLst>
          </p:cNvPr>
          <p:cNvSpPr>
            <a:spLocks noGrp="1"/>
          </p:cNvSpPr>
          <p:nvPr>
            <p:ph type="sldNum" sz="quarter" idx="5"/>
          </p:nvPr>
        </p:nvSpPr>
        <p:spPr/>
        <p:txBody>
          <a:bodyPr/>
          <a:lstStyle/>
          <a:p>
            <a:fld id="{6199AABD-9A4C-C944-B4A6-49A4149E923D}" type="slidenum">
              <a:t>21</a:t>
            </a:fld>
            <a:endParaRPr lang="da-DK"/>
          </a:p>
        </p:txBody>
      </p:sp>
    </p:spTree>
    <p:extLst>
      <p:ext uri="{BB962C8B-B14F-4D97-AF65-F5344CB8AC3E}">
        <p14:creationId xmlns:p14="http://schemas.microsoft.com/office/powerpoint/2010/main" val="1053353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A6A9A-9DA8-7854-E7F3-BA7B224A5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7609C-1AB4-5D2D-1CF5-39DC872E56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0C5409-6A0A-BB2C-0A85-7EED68F07E5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latin typeface="Verdana" panose="020B0604030504040204" pitchFamily="34" charset="0"/>
                <a:ea typeface="Verdana" panose="020B0604030504040204" pitchFamily="34" charset="0"/>
                <a:cs typeface="Verdana" panose="020B0604030504040204" pitchFamily="34" charset="0"/>
              </a:rPr>
              <a:t>Valgfrit</a:t>
            </a:r>
            <a:endParaRPr lang="en-US" b="1"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Verdana" panose="020B0604030504040204" pitchFamily="34" charset="0"/>
                <a:ea typeface="Verdana" panose="020B0604030504040204" pitchFamily="34" charset="0"/>
                <a:cs typeface="Verdana" panose="020B0604030504040204" pitchFamily="34" charset="0"/>
              </a:rPr>
              <a:t>Dialog om </a:t>
            </a:r>
            <a:r>
              <a:rPr lang="en-US" b="1" dirty="0" err="1">
                <a:latin typeface="Verdana" panose="020B0604030504040204" pitchFamily="34" charset="0"/>
                <a:ea typeface="Verdana" panose="020B0604030504040204" pitchFamily="34" charset="0"/>
                <a:cs typeface="Verdana" panose="020B0604030504040204" pitchFamily="34" charset="0"/>
              </a:rPr>
              <a:t>jeres</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vigtigste</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råd</a:t>
            </a:r>
            <a:endParaRPr lang="en-US" b="1"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Verdana" panose="020B0604030504040204" pitchFamily="34" charset="0"/>
                <a:ea typeface="Verdana" panose="020B0604030504040204" pitchFamily="34" charset="0"/>
                <a:cs typeface="Verdana" panose="020B0604030504040204" pitchFamily="34" charset="0"/>
              </a:rPr>
              <a:t>Spørg</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fx</a:t>
            </a:r>
            <a:r>
              <a:rPr lang="en-US" dirty="0">
                <a:latin typeface="Verdana" panose="020B0604030504040204" pitchFamily="34" charset="0"/>
                <a:ea typeface="Verdana" panose="020B0604030504040204" pitchFamily="34" charset="0"/>
                <a:cs typeface="Verdana" panose="020B0604030504040204" pitchFamily="34" charset="0"/>
              </a:rPr>
              <a:t> 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latin typeface="Verdana" panose="020B0604030504040204" pitchFamily="34" charset="0"/>
                <a:ea typeface="Verdana" panose="020B0604030504040204" pitchFamily="34" charset="0"/>
                <a:cs typeface="Verdana" panose="020B0604030504040204" pitchFamily="34" charset="0"/>
              </a:rPr>
              <a:t>Hvornår</a:t>
            </a:r>
            <a:r>
              <a:rPr lang="en-US" dirty="0">
                <a:latin typeface="Verdana" panose="020B0604030504040204" pitchFamily="34" charset="0"/>
                <a:ea typeface="Verdana" panose="020B0604030504040204" pitchFamily="34" charset="0"/>
                <a:cs typeface="Verdana" panose="020B0604030504040204" pitchFamily="34" charset="0"/>
              </a:rPr>
              <a:t> er vi </a:t>
            </a:r>
            <a:r>
              <a:rPr lang="en-US" dirty="0" err="1">
                <a:latin typeface="Verdana" panose="020B0604030504040204" pitchFamily="34" charset="0"/>
                <a:ea typeface="Verdana" panose="020B0604030504040204" pitchFamily="34" charset="0"/>
                <a:cs typeface="Verdana" panose="020B0604030504040204" pitchFamily="34" charset="0"/>
              </a:rPr>
              <a:t>mest</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udfordrede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mødet</a:t>
            </a:r>
            <a:r>
              <a:rPr lang="en-US" dirty="0">
                <a:latin typeface="Verdana" panose="020B0604030504040204" pitchFamily="34" charset="0"/>
                <a:ea typeface="Verdana" panose="020B0604030504040204" pitchFamily="34" charset="0"/>
                <a:cs typeface="Verdana" panose="020B0604030504040204" pitchFamily="34" charset="0"/>
              </a:rPr>
              <a:t> med </a:t>
            </a:r>
            <a:r>
              <a:rPr lang="en-US" dirty="0" err="1">
                <a:latin typeface="Verdana" panose="020B0604030504040204" pitchFamily="34" charset="0"/>
                <a:ea typeface="Verdana" panose="020B0604030504040204" pitchFamily="34" charset="0"/>
                <a:cs typeface="Verdana" panose="020B0604030504040204" pitchFamily="34" charset="0"/>
              </a:rPr>
              <a:t>patienten</a:t>
            </a:r>
            <a:r>
              <a:rPr lang="en-US" dirty="0">
                <a:latin typeface="Verdana" panose="020B0604030504040204" pitchFamily="34" charset="0"/>
                <a:ea typeface="Verdana" panose="020B0604030504040204" pitchFamily="34" charset="0"/>
                <a:cs typeface="Verdana" panose="020B0604030504040204" pitchFamily="34" charset="0"/>
              </a:rPr>
              <a:t> og </a:t>
            </a:r>
            <a:r>
              <a:rPr lang="en-US" dirty="0" err="1">
                <a:latin typeface="Verdana" panose="020B0604030504040204" pitchFamily="34" charset="0"/>
                <a:ea typeface="Verdana" panose="020B0604030504040204" pitchFamily="34" charset="0"/>
                <a:cs typeface="Verdana" panose="020B0604030504040204" pitchFamily="34" charset="0"/>
              </a:rPr>
              <a:t>beboeren</a:t>
            </a:r>
            <a:r>
              <a:rPr lang="en-US" dirty="0">
                <a:latin typeface="Verdana" panose="020B0604030504040204" pitchFamily="34" charset="0"/>
                <a:ea typeface="Verdana" panose="020B0604030504040204" pitchFamily="34" charset="0"/>
                <a:cs typeface="Verdana" panose="020B060403050404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latin typeface="Verdana" panose="020B0604030504040204" pitchFamily="34" charset="0"/>
                <a:ea typeface="Verdana" panose="020B0604030504040204" pitchFamily="34" charset="0"/>
                <a:cs typeface="Verdana" panose="020B0604030504040204" pitchFamily="34" charset="0"/>
              </a:rPr>
              <a:t>Hvordan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sikrer</a:t>
            </a:r>
            <a:r>
              <a:rPr lang="en-US" dirty="0">
                <a:latin typeface="Verdana" panose="020B0604030504040204" pitchFamily="34" charset="0"/>
                <a:ea typeface="Verdana" panose="020B0604030504040204" pitchFamily="34" charset="0"/>
                <a:cs typeface="Verdana" panose="020B0604030504040204" pitchFamily="34" charset="0"/>
              </a:rPr>
              <a:t> vi, at </a:t>
            </a:r>
            <a:r>
              <a:rPr lang="en-US" dirty="0" err="1">
                <a:latin typeface="Verdana" panose="020B0604030504040204" pitchFamily="34" charset="0"/>
                <a:ea typeface="Verdana" panose="020B0604030504040204" pitchFamily="34" charset="0"/>
                <a:cs typeface="Verdana" panose="020B0604030504040204" pitchFamily="34" charset="0"/>
              </a:rPr>
              <a:t>handlinger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sættes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gang </a:t>
            </a:r>
            <a:r>
              <a:rPr lang="en-US" dirty="0" err="1">
                <a:latin typeface="Verdana" panose="020B0604030504040204" pitchFamily="34" charset="0"/>
                <a:ea typeface="Verdana" panose="020B0604030504040204" pitchFamily="34" charset="0"/>
                <a:cs typeface="Verdana" panose="020B0604030504040204" pitchFamily="34" charset="0"/>
              </a:rPr>
              <a:t>på</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baggrund</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af</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risikovurderinger</a:t>
            </a:r>
            <a:r>
              <a:rPr lang="en-US" dirty="0">
                <a:latin typeface="Verdana" panose="020B0604030504040204" pitchFamily="34" charset="0"/>
                <a:ea typeface="Verdana" panose="020B0604030504040204" pitchFamily="34" charset="0"/>
                <a:cs typeface="Verdana" panose="020B060403050404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latin typeface="Verdana" panose="020B0604030504040204" pitchFamily="34" charset="0"/>
                <a:ea typeface="Verdana" panose="020B0604030504040204" pitchFamily="34" charset="0"/>
                <a:cs typeface="Verdana" panose="020B0604030504040204" pitchFamily="34" charset="0"/>
              </a:rPr>
              <a:t>Hvordan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sikrer</a:t>
            </a:r>
            <a:r>
              <a:rPr lang="en-US" dirty="0">
                <a:latin typeface="Verdana" panose="020B0604030504040204" pitchFamily="34" charset="0"/>
                <a:ea typeface="Verdana" panose="020B0604030504040204" pitchFamily="34" charset="0"/>
                <a:cs typeface="Verdana" panose="020B0604030504040204" pitchFamily="34" charset="0"/>
              </a:rPr>
              <a:t> vi </a:t>
            </a:r>
            <a:r>
              <a:rPr lang="en-US" dirty="0" err="1">
                <a:latin typeface="Verdana" panose="020B0604030504040204" pitchFamily="34" charset="0"/>
                <a:ea typeface="Verdana" panose="020B0604030504040204" pitchFamily="34" charset="0"/>
                <a:cs typeface="Verdana" panose="020B0604030504040204" pitchFamily="34" charset="0"/>
              </a:rPr>
              <a:t>vidensdeling</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på</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tværs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af</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teamet</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så</a:t>
            </a:r>
            <a:r>
              <a:rPr lang="en-US" dirty="0">
                <a:latin typeface="Verdana" panose="020B0604030504040204" pitchFamily="34" charset="0"/>
                <a:ea typeface="Verdana" panose="020B0604030504040204" pitchFamily="34" charset="0"/>
                <a:cs typeface="Verdana" panose="020B0604030504040204" pitchFamily="34" charset="0"/>
              </a:rPr>
              <a:t> alle </a:t>
            </a:r>
            <a:r>
              <a:rPr lang="en-US" dirty="0" err="1">
                <a:latin typeface="Verdana" panose="020B0604030504040204" pitchFamily="34" charset="0"/>
                <a:ea typeface="Verdana" panose="020B0604030504040204" pitchFamily="34" charset="0"/>
                <a:cs typeface="Verdana" panose="020B0604030504040204" pitchFamily="34" charset="0"/>
              </a:rPr>
              <a:t>kender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til</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patienternes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tilstand</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eller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adfærd</a:t>
            </a:r>
            <a:r>
              <a:rPr lang="en-US" dirty="0">
                <a:latin typeface="Verdana" panose="020B0604030504040204" pitchFamily="34" charset="0"/>
                <a:ea typeface="Verdana" panose="020B0604030504040204" pitchFamily="34" charset="0"/>
                <a:cs typeface="Verdana" panose="020B0604030504040204" pitchFamily="34" charset="0"/>
              </a:rPr>
              <a:t> og </a:t>
            </a:r>
            <a:r>
              <a:rPr lang="en-US" dirty="0" err="1">
                <a:latin typeface="Verdana" panose="020B0604030504040204" pitchFamily="34" charset="0"/>
                <a:ea typeface="Verdana" panose="020B0604030504040204" pitchFamily="34" charset="0"/>
                <a:cs typeface="Verdana" panose="020B0604030504040204" pitchFamily="34" charset="0"/>
              </a:rPr>
              <a:t>ændringer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heri</a:t>
            </a:r>
            <a:r>
              <a:rPr lang="en-US" dirty="0">
                <a:latin typeface="Verdana" panose="020B0604030504040204" pitchFamily="34" charset="0"/>
                <a:ea typeface="Verdana" panose="020B0604030504040204" pitchFamily="34" charset="0"/>
                <a:cs typeface="Verdana" panose="020B060403050404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latin typeface="Verdana" panose="020B0604030504040204" pitchFamily="34" charset="0"/>
                <a:ea typeface="Verdana" panose="020B0604030504040204" pitchFamily="34" charset="0"/>
                <a:cs typeface="Verdana" panose="020B0604030504040204" pitchFamily="34" charset="0"/>
              </a:rPr>
              <a:t>Hvordan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støtter</a:t>
            </a:r>
            <a:r>
              <a:rPr lang="en-US" dirty="0">
                <a:latin typeface="Verdana" panose="020B0604030504040204" pitchFamily="34" charset="0"/>
                <a:ea typeface="Verdana" panose="020B0604030504040204" pitchFamily="34" charset="0"/>
                <a:cs typeface="Verdana" panose="020B0604030504040204" pitchFamily="34" charset="0"/>
              </a:rPr>
              <a:t> vi </a:t>
            </a:r>
            <a:r>
              <a:rPr lang="en-US" dirty="0" err="1">
                <a:latin typeface="Verdana" panose="020B0604030504040204" pitchFamily="34" charset="0"/>
                <a:ea typeface="Verdana" panose="020B0604030504040204" pitchFamily="34" charset="0"/>
                <a:cs typeface="Verdana" panose="020B0604030504040204" pitchFamily="34" charset="0"/>
              </a:rPr>
              <a:t>bedst</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hinanden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når</a:t>
            </a:r>
            <a:r>
              <a:rPr lang="en-US" dirty="0">
                <a:latin typeface="Verdana" panose="020B0604030504040204" pitchFamily="34" charset="0"/>
                <a:ea typeface="Verdana" panose="020B0604030504040204" pitchFamily="34" charset="0"/>
                <a:cs typeface="Verdana" panose="020B0604030504040204" pitchFamily="34" charset="0"/>
              </a:rPr>
              <a:t> der </a:t>
            </a:r>
            <a:r>
              <a:rPr lang="en-US" dirty="0" err="1">
                <a:latin typeface="Verdana" panose="020B0604030504040204" pitchFamily="34" charset="0"/>
                <a:ea typeface="Verdana" panose="020B0604030504040204" pitchFamily="34" charset="0"/>
                <a:cs typeface="Verdana" panose="020B0604030504040204" pitchFamily="34" charset="0"/>
              </a:rPr>
              <a:t>opstår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udfordringer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kontakten</a:t>
            </a:r>
            <a:r>
              <a:rPr lang="en-US" dirty="0">
                <a:latin typeface="Verdana" panose="020B0604030504040204" pitchFamily="34" charset="0"/>
                <a:ea typeface="Verdana" panose="020B0604030504040204" pitchFamily="34" charset="0"/>
                <a:cs typeface="Verdana" panose="020B0604030504040204" pitchFamily="34" charset="0"/>
              </a:rPr>
              <a:t> med </a:t>
            </a:r>
            <a:r>
              <a:rPr lang="en-US" dirty="0" err="1">
                <a:latin typeface="Verdana" panose="020B0604030504040204" pitchFamily="34" charset="0"/>
                <a:ea typeface="Verdana" panose="020B0604030504040204" pitchFamily="34" charset="0"/>
                <a:cs typeface="Verdana" panose="020B0604030504040204" pitchFamily="34" charset="0"/>
              </a:rPr>
              <a:t>beboere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eller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patienter</a:t>
            </a:r>
            <a:r>
              <a:rPr lang="en-US" dirty="0">
                <a:latin typeface="Verdana" panose="020B0604030504040204" pitchFamily="34" charset="0"/>
                <a:ea typeface="Verdana" panose="020B0604030504040204" pitchFamily="34" charset="0"/>
                <a:cs typeface="Verdana" panose="020B060403050404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latin typeface="Verdana" panose="020B0604030504040204" pitchFamily="34" charset="0"/>
                <a:ea typeface="Verdana" panose="020B0604030504040204" pitchFamily="34" charset="0"/>
                <a:cs typeface="Verdana" panose="020B0604030504040204" pitchFamily="34" charset="0"/>
              </a:rPr>
              <a:t>Hvor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lykkes</a:t>
            </a:r>
            <a:r>
              <a:rPr lang="en-US" dirty="0">
                <a:latin typeface="Verdana" panose="020B0604030504040204" pitchFamily="34" charset="0"/>
                <a:ea typeface="Verdana" panose="020B0604030504040204" pitchFamily="34" charset="0"/>
                <a:cs typeface="Verdana" panose="020B0604030504040204" pitchFamily="34" charset="0"/>
              </a:rPr>
              <a:t> vi </a:t>
            </a:r>
            <a:r>
              <a:rPr lang="en-US" dirty="0" err="1">
                <a:latin typeface="Verdana" panose="020B0604030504040204" pitchFamily="34" charset="0"/>
                <a:ea typeface="Verdana" panose="020B0604030504040204" pitchFamily="34" charset="0"/>
                <a:cs typeface="Verdana" panose="020B0604030504040204" pitchFamily="34" charset="0"/>
              </a:rPr>
              <a:t>allerede</a:t>
            </a:r>
            <a:r>
              <a:rPr lang="en-US" dirty="0">
                <a:latin typeface="Verdana" panose="020B0604030504040204" pitchFamily="34" charset="0"/>
                <a:ea typeface="Verdana" panose="020B0604030504040204" pitchFamily="34" charset="0"/>
                <a:cs typeface="Verdana" panose="020B0604030504040204" pitchFamily="34" charset="0"/>
              </a:rPr>
              <a:t> med at tale om </a:t>
            </a:r>
            <a:r>
              <a:rPr lang="en-US" dirty="0" err="1">
                <a:latin typeface="Verdana" panose="020B0604030504040204" pitchFamily="34" charset="0"/>
                <a:ea typeface="Verdana" panose="020B0604030504040204" pitchFamily="34" charset="0"/>
                <a:cs typeface="Verdana" panose="020B0604030504040204" pitchFamily="34" charset="0"/>
              </a:rPr>
              <a:t>vores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sikkerhed</a:t>
            </a:r>
            <a:r>
              <a:rPr lang="en-US" dirty="0">
                <a:latin typeface="Verdana" panose="020B0604030504040204" pitchFamily="34" charset="0"/>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Verdana" panose="020B0604030504040204" pitchFamily="34" charset="0"/>
                <a:ea typeface="Verdana" panose="020B0604030504040204" pitchFamily="34" charset="0"/>
                <a:cs typeface="Verdana" panose="020B0604030504040204" pitchFamily="34" charset="0"/>
              </a:rPr>
              <a:t>TIP: </a:t>
            </a:r>
            <a:r>
              <a:rPr lang="en-US" dirty="0" err="1">
                <a:latin typeface="Verdana" panose="020B0604030504040204" pitchFamily="34" charset="0"/>
                <a:ea typeface="Verdana" panose="020B0604030504040204" pitchFamily="34" charset="0"/>
                <a:cs typeface="Verdana" panose="020B0604030504040204" pitchFamily="34" charset="0"/>
              </a:rPr>
              <a:t>Printversion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hentes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på</a:t>
            </a:r>
            <a:r>
              <a:rPr lang="en-US" dirty="0">
                <a:latin typeface="Verdana" panose="020B0604030504040204" pitchFamily="34" charset="0"/>
                <a:ea typeface="Verdana" panose="020B0604030504040204" pitchFamily="34" charset="0"/>
                <a:cs typeface="Verdana" panose="020B0604030504040204" pitchFamily="34" charset="0"/>
              </a:rPr>
              <a:t> at.dk/</a:t>
            </a:r>
            <a:r>
              <a:rPr lang="en-US" dirty="0" err="1">
                <a:latin typeface="Verdana" panose="020B0604030504040204" pitchFamily="34" charset="0"/>
                <a:ea typeface="Verdana" panose="020B0604030504040204" pitchFamily="34" charset="0"/>
                <a:cs typeface="Verdana" panose="020B0604030504040204" pitchFamily="34" charset="0"/>
              </a:rPr>
              <a:t>psykiatri</a:t>
            </a:r>
            <a:endParaRPr lang="en-US"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B16C88EA-CFEC-8E2D-85A7-747BB89923AB}"/>
              </a:ext>
            </a:extLst>
          </p:cNvPr>
          <p:cNvSpPr>
            <a:spLocks noGrp="1"/>
          </p:cNvSpPr>
          <p:nvPr>
            <p:ph type="sldNum" sz="quarter" idx="5"/>
          </p:nvPr>
        </p:nvSpPr>
        <p:spPr/>
        <p:txBody>
          <a:bodyPr/>
          <a:lstStyle/>
          <a:p>
            <a:fld id="{6199AABD-9A4C-C944-B4A6-49A4149E923D}" type="slidenum">
              <a:t>22</a:t>
            </a:fld>
            <a:endParaRPr lang="da-DK"/>
          </a:p>
        </p:txBody>
      </p:sp>
    </p:spTree>
    <p:extLst>
      <p:ext uri="{BB962C8B-B14F-4D97-AF65-F5344CB8AC3E}">
        <p14:creationId xmlns:p14="http://schemas.microsoft.com/office/powerpoint/2010/main" val="1989723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420AF-44B1-EA30-D8BF-7C4D82A67D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1B9563-B7DC-DBC3-7D7F-DC8FCFDDF3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A6E7D9-228E-AD02-9037-568ED01D4B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420559-5F40-68AE-4306-74F9530E024B}"/>
              </a:ext>
            </a:extLst>
          </p:cNvPr>
          <p:cNvSpPr>
            <a:spLocks noGrp="1"/>
          </p:cNvSpPr>
          <p:nvPr>
            <p:ph type="sldNum" sz="quarter" idx="5"/>
          </p:nvPr>
        </p:nvSpPr>
        <p:spPr/>
        <p:txBody>
          <a:bodyPr/>
          <a:lstStyle/>
          <a:p>
            <a:fld id="{6199AABD-9A4C-C944-B4A6-49A4149E923D}" type="slidenum">
              <a:t>23</a:t>
            </a:fld>
            <a:endParaRPr lang="da-DK"/>
          </a:p>
        </p:txBody>
      </p:sp>
    </p:spTree>
    <p:extLst>
      <p:ext uri="{BB962C8B-B14F-4D97-AF65-F5344CB8AC3E}">
        <p14:creationId xmlns:p14="http://schemas.microsoft.com/office/powerpoint/2010/main" val="28389909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A6A9A-9DA8-7854-E7F3-BA7B224A5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7609C-1AB4-5D2D-1CF5-39DC872E56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0C5409-6A0A-BB2C-0A85-7EED68F07E5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latin typeface="Verdana" panose="020B0604030504040204" pitchFamily="34" charset="0"/>
                <a:ea typeface="Verdana" panose="020B0604030504040204" pitchFamily="34" charset="0"/>
                <a:cs typeface="Verdana" panose="020B0604030504040204" pitchFamily="34" charset="0"/>
              </a:rPr>
              <a:t>Sikkerhed</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i</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hverdagen</a:t>
            </a:r>
            <a:endParaRPr lang="en-US" b="1"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err="1">
                <a:latin typeface="Verdana" panose="020B0604030504040204" pitchFamily="34" charset="0"/>
                <a:ea typeface="Verdana" panose="020B0604030504040204" pitchFamily="34" charset="0"/>
                <a:cs typeface="Verdana" panose="020B0604030504040204" pitchFamily="34" charset="0"/>
              </a:rPr>
              <a:t>Hvilke</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aftaler</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skal</a:t>
            </a:r>
            <a:r>
              <a:rPr lang="en-US" b="0" dirty="0">
                <a:latin typeface="Verdana" panose="020B0604030504040204" pitchFamily="34" charset="0"/>
                <a:ea typeface="Verdana" panose="020B0604030504040204" pitchFamily="34" charset="0"/>
                <a:cs typeface="Verdana" panose="020B0604030504040204" pitchFamily="34" charset="0"/>
              </a:rPr>
              <a:t> vi lave om </a:t>
            </a:r>
            <a:r>
              <a:rPr lang="en-US" b="0" dirty="0" err="1">
                <a:latin typeface="Verdana" panose="020B0604030504040204" pitchFamily="34" charset="0"/>
                <a:ea typeface="Verdana" panose="020B0604030504040204" pitchFamily="34" charset="0"/>
                <a:cs typeface="Verdana" panose="020B0604030504040204" pitchFamily="34" charset="0"/>
              </a:rPr>
              <a:t>sikkerhed</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så</a:t>
            </a:r>
            <a:r>
              <a:rPr lang="en-US" b="0" dirty="0">
                <a:latin typeface="Verdana" panose="020B0604030504040204" pitchFamily="34" charset="0"/>
                <a:ea typeface="Verdana" panose="020B0604030504040204" pitchFamily="34" charset="0"/>
                <a:cs typeface="Verdana" panose="020B0604030504040204" pitchFamily="34" charset="0"/>
              </a:rPr>
              <a:t> det </a:t>
            </a:r>
            <a:r>
              <a:rPr lang="en-US" b="0" dirty="0" err="1">
                <a:latin typeface="Verdana" panose="020B0604030504040204" pitchFamily="34" charset="0"/>
                <a:ea typeface="Verdana" panose="020B0604030504040204" pitchFamily="34" charset="0"/>
                <a:cs typeface="Verdana" panose="020B0604030504040204" pitchFamily="34" charset="0"/>
              </a:rPr>
              <a:t>bliver</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en</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integreret</a:t>
            </a:r>
            <a:r>
              <a:rPr lang="en-US" b="0" dirty="0">
                <a:latin typeface="Verdana" panose="020B0604030504040204" pitchFamily="34" charset="0"/>
                <a:ea typeface="Verdana" panose="020B0604030504040204" pitchFamily="34" charset="0"/>
                <a:cs typeface="Verdana" panose="020B0604030504040204" pitchFamily="34" charset="0"/>
              </a:rPr>
              <a:t> del </a:t>
            </a:r>
            <a:r>
              <a:rPr lang="en-US" b="0" dirty="0" err="1">
                <a:latin typeface="Verdana" panose="020B0604030504040204" pitchFamily="34" charset="0"/>
                <a:ea typeface="Verdana" panose="020B0604030504040204" pitchFamily="34" charset="0"/>
                <a:cs typeface="Verdana" panose="020B0604030504040204" pitchFamily="34" charset="0"/>
              </a:rPr>
              <a:t>af</a:t>
            </a:r>
            <a:r>
              <a:rPr lang="en-US" b="0" dirty="0">
                <a:latin typeface="Verdana" panose="020B0604030504040204" pitchFamily="34" charset="0"/>
                <a:ea typeface="Verdana" panose="020B0604030504040204" pitchFamily="34" charset="0"/>
                <a:cs typeface="Verdana" panose="020B0604030504040204" pitchFamily="34" charset="0"/>
              </a:rPr>
              <a:t> </a:t>
            </a:r>
            <a:r>
              <a:rPr lang="en-US" b="0" dirty="0" err="1">
                <a:latin typeface="Verdana" panose="020B0604030504040204" pitchFamily="34" charset="0"/>
                <a:ea typeface="Verdana" panose="020B0604030504040204" pitchFamily="34" charset="0"/>
                <a:cs typeface="Verdana" panose="020B0604030504040204" pitchFamily="34" charset="0"/>
              </a:rPr>
              <a:t>hverdagen</a:t>
            </a:r>
            <a:r>
              <a:rPr lang="en-US" b="0" dirty="0">
                <a:latin typeface="Verdana" panose="020B0604030504040204" pitchFamily="34" charset="0"/>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B16C88EA-CFEC-8E2D-85A7-747BB89923AB}"/>
              </a:ext>
            </a:extLst>
          </p:cNvPr>
          <p:cNvSpPr>
            <a:spLocks noGrp="1"/>
          </p:cNvSpPr>
          <p:nvPr>
            <p:ph type="sldNum" sz="quarter" idx="5"/>
          </p:nvPr>
        </p:nvSpPr>
        <p:spPr/>
        <p:txBody>
          <a:bodyPr/>
          <a:lstStyle/>
          <a:p>
            <a:fld id="{6199AABD-9A4C-C944-B4A6-49A4149E923D}" type="slidenum">
              <a:t>24</a:t>
            </a:fld>
            <a:endParaRPr lang="da-DK"/>
          </a:p>
        </p:txBody>
      </p:sp>
    </p:spTree>
    <p:extLst>
      <p:ext uri="{BB962C8B-B14F-4D97-AF65-F5344CB8AC3E}">
        <p14:creationId xmlns:p14="http://schemas.microsoft.com/office/powerpoint/2010/main" val="31880643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1E04A-F69D-AF47-07F3-AFC6347D5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655373-87E0-3EBB-9154-023C8BB208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4AB6C4-0377-222D-0FF1-F328E4E864D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latin typeface="Verdana" panose="020B0604030504040204" pitchFamily="34" charset="0"/>
                <a:ea typeface="Verdana" panose="020B0604030504040204" pitchFamily="34" charset="0"/>
                <a:cs typeface="Verdana" panose="020B0604030504040204" pitchFamily="34" charset="0"/>
              </a:rPr>
              <a:t>Følg</a:t>
            </a:r>
            <a:r>
              <a:rPr lang="en-US" b="1" dirty="0">
                <a:latin typeface="Verdana" panose="020B0604030504040204" pitchFamily="34" charset="0"/>
                <a:ea typeface="Verdana" panose="020B0604030504040204" pitchFamily="34" charset="0"/>
                <a:cs typeface="Verdana" panose="020B0604030504040204" pitchFamily="34" charset="0"/>
              </a:rPr>
              <a:t> 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Verdana" panose="020B0604030504040204" pitchFamily="34" charset="0"/>
                <a:ea typeface="Verdana" panose="020B0604030504040204" pitchFamily="34" charset="0"/>
                <a:cs typeface="Verdana" panose="020B0604030504040204" pitchFamily="34" charset="0"/>
              </a:rPr>
              <a:t>Følg</a:t>
            </a:r>
            <a:r>
              <a:rPr lang="en-US" dirty="0">
                <a:latin typeface="Verdana" panose="020B0604030504040204" pitchFamily="34" charset="0"/>
                <a:ea typeface="Verdana" panose="020B0604030504040204" pitchFamily="34" charset="0"/>
                <a:cs typeface="Verdana" panose="020B0604030504040204" pitchFamily="34" charset="0"/>
              </a:rPr>
              <a:t> op </a:t>
            </a:r>
            <a:r>
              <a:rPr lang="en-US" dirty="0" err="1">
                <a:latin typeface="Verdana" panose="020B0604030504040204" pitchFamily="34" charset="0"/>
                <a:ea typeface="Verdana" panose="020B0604030504040204" pitchFamily="34" charset="0"/>
                <a:cs typeface="Verdana" panose="020B0604030504040204" pitchFamily="34" charset="0"/>
              </a:rPr>
              <a:t>på</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både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mødet</a:t>
            </a:r>
            <a:r>
              <a:rPr lang="en-US" dirty="0">
                <a:latin typeface="Verdana" panose="020B0604030504040204" pitchFamily="34" charset="0"/>
                <a:ea typeface="Verdana" panose="020B0604030504040204" pitchFamily="34" charset="0"/>
                <a:cs typeface="Verdana" panose="020B0604030504040204" pitchFamily="34" charset="0"/>
              </a:rPr>
              <a:t> og </a:t>
            </a:r>
            <a:r>
              <a:rPr lang="en-US" dirty="0" err="1">
                <a:latin typeface="Verdana" panose="020B0604030504040204" pitchFamily="34" charset="0"/>
                <a:ea typeface="Verdana" panose="020B0604030504040204" pitchFamily="34" charset="0"/>
                <a:cs typeface="Verdana" panose="020B0604030504040204" pitchFamily="34" charset="0"/>
              </a:rPr>
              <a:t>på</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kommende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møder</a:t>
            </a:r>
            <a:r>
              <a:rPr lang="en-US" dirty="0">
                <a:latin typeface="Verdana" panose="020B0604030504040204" pitchFamily="34" charset="0"/>
                <a:ea typeface="Verdana" panose="020B0604030504040204" pitchFamily="34" charset="0"/>
                <a:cs typeface="Verdana" panose="020B0604030504040204" pitchFamily="34" charset="0"/>
              </a:rPr>
              <a:t>, og </a:t>
            </a:r>
            <a:r>
              <a:rPr lang="en-US" dirty="0" err="1">
                <a:latin typeface="Verdana" panose="020B0604030504040204" pitchFamily="34" charset="0"/>
                <a:ea typeface="Verdana" panose="020B0604030504040204" pitchFamily="34" charset="0"/>
                <a:cs typeface="Verdana" panose="020B0604030504040204" pitchFamily="34" charset="0"/>
              </a:rPr>
              <a:t>sæt</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fx</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allerede</a:t>
            </a:r>
            <a:r>
              <a:rPr lang="en-US" dirty="0">
                <a:latin typeface="Verdana" panose="020B0604030504040204" pitchFamily="34" charset="0"/>
                <a:ea typeface="Verdana" panose="020B0604030504040204" pitchFamily="34" charset="0"/>
                <a:cs typeface="Verdana" panose="020B0604030504040204" pitchFamily="34" charset="0"/>
              </a:rPr>
              <a:t> nu et </a:t>
            </a:r>
            <a:r>
              <a:rPr lang="en-US" dirty="0" err="1">
                <a:latin typeface="Verdana" panose="020B0604030504040204" pitchFamily="34" charset="0"/>
                <a:ea typeface="Verdana" panose="020B0604030504040204" pitchFamily="34" charset="0"/>
                <a:cs typeface="Verdana" panose="020B0604030504040204" pitchFamily="34" charset="0"/>
              </a:rPr>
              <a:t>opfølgende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møde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kalenderen</a:t>
            </a:r>
            <a:r>
              <a:rPr lang="en-US" dirty="0">
                <a:latin typeface="Verdana" panose="020B0604030504040204" pitchFamily="34" charset="0"/>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Verdana" panose="020B0604030504040204" pitchFamily="34" charset="0"/>
                <a:ea typeface="Verdana" panose="020B0604030504040204" pitchFamily="34" charset="0"/>
                <a:cs typeface="Verdana" panose="020B0604030504040204" pitchFamily="34" charset="0"/>
              </a:rPr>
              <a:t>Spørg</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fx</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også</a:t>
            </a:r>
            <a:r>
              <a:rPr lang="en-US" dirty="0">
                <a:latin typeface="Verdana" panose="020B0604030504040204" pitchFamily="34" charset="0"/>
                <a:ea typeface="Verdana" panose="020B0604030504040204" pitchFamily="34" charset="0"/>
                <a:cs typeface="Verdana" panose="020B0604030504040204" pitchFamily="34" charset="0"/>
              </a:rPr>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err="1">
                <a:latin typeface="Verdana" panose="020B0604030504040204" pitchFamily="34" charset="0"/>
                <a:ea typeface="Verdana" panose="020B0604030504040204" pitchFamily="34" charset="0"/>
                <a:cs typeface="Verdana" panose="020B0604030504040204" pitchFamily="34" charset="0"/>
              </a:rPr>
              <a:t>Hvad</a:t>
            </a:r>
            <a:r>
              <a:rPr lang="en-US" dirty="0">
                <a:latin typeface="Verdana" panose="020B0604030504040204" pitchFamily="34" charset="0"/>
                <a:ea typeface="Verdana" panose="020B0604030504040204" pitchFamily="34" charset="0"/>
                <a:cs typeface="Verdana" panose="020B0604030504040204" pitchFamily="34" charset="0"/>
              </a:rPr>
              <a:t> er det </a:t>
            </a:r>
            <a:r>
              <a:rPr lang="en-US" dirty="0" err="1">
                <a:latin typeface="Verdana" panose="020B0604030504040204" pitchFamily="34" charset="0"/>
                <a:ea typeface="Verdana" panose="020B0604030504040204" pitchFamily="34" charset="0"/>
                <a:cs typeface="Verdana" panose="020B0604030504040204" pitchFamily="34" charset="0"/>
              </a:rPr>
              <a:t>næste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vedr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sikkerhed</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som</a:t>
            </a:r>
            <a:r>
              <a:rPr lang="en-US" dirty="0">
                <a:latin typeface="Verdana" panose="020B0604030504040204" pitchFamily="34" charset="0"/>
                <a:ea typeface="Verdana" panose="020B0604030504040204" pitchFamily="34" charset="0"/>
                <a:cs typeface="Verdana" panose="020B0604030504040204" pitchFamily="34" charset="0"/>
              </a:rPr>
              <a:t> vi </a:t>
            </a:r>
            <a:r>
              <a:rPr lang="en-US" dirty="0" err="1">
                <a:latin typeface="Verdana" panose="020B0604030504040204" pitchFamily="34" charset="0"/>
                <a:ea typeface="Verdana" panose="020B0604030504040204" pitchFamily="34" charset="0"/>
                <a:cs typeface="Verdana" panose="020B0604030504040204" pitchFamily="34" charset="0"/>
              </a:rPr>
              <a:t>skal</a:t>
            </a:r>
            <a:r>
              <a:rPr lang="en-US" dirty="0">
                <a:latin typeface="Verdana" panose="020B0604030504040204" pitchFamily="34" charset="0"/>
                <a:ea typeface="Verdana" panose="020B0604030504040204" pitchFamily="34" charset="0"/>
                <a:cs typeface="Verdana" panose="020B0604030504040204" pitchFamily="34" charset="0"/>
              </a:rPr>
              <a:t> tale </a:t>
            </a:r>
            <a:r>
              <a:rPr lang="en-US" dirty="0" err="1">
                <a:latin typeface="Verdana" panose="020B0604030504040204" pitchFamily="34" charset="0"/>
                <a:ea typeface="Verdana" panose="020B0604030504040204" pitchFamily="34" charset="0"/>
                <a:cs typeface="Verdana" panose="020B0604030504040204" pitchFamily="34" charset="0"/>
              </a:rPr>
              <a:t>sammen</a:t>
            </a:r>
            <a:r>
              <a:rPr lang="en-US" dirty="0">
                <a:latin typeface="Verdana" panose="020B0604030504040204" pitchFamily="34" charset="0"/>
                <a:ea typeface="Verdana" panose="020B0604030504040204" pitchFamily="34" charset="0"/>
                <a:cs typeface="Verdana" panose="020B0604030504040204" pitchFamily="34" charset="0"/>
              </a:rPr>
              <a:t> om?</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latin typeface="Verdana" panose="020B0604030504040204" pitchFamily="34" charset="0"/>
                <a:ea typeface="Verdana" panose="020B0604030504040204" pitchFamily="34" charset="0"/>
                <a:cs typeface="Verdana" panose="020B0604030504040204" pitchFamily="34" charset="0"/>
              </a:rPr>
              <a:t>Er der </a:t>
            </a:r>
            <a:r>
              <a:rPr lang="en-US" dirty="0" err="1">
                <a:latin typeface="Verdana" panose="020B0604030504040204" pitchFamily="34" charset="0"/>
                <a:ea typeface="Verdana" panose="020B0604030504040204" pitchFamily="34" charset="0"/>
                <a:cs typeface="Verdana" panose="020B0604030504040204" pitchFamily="34" charset="0"/>
              </a:rPr>
              <a:t>noget</a:t>
            </a:r>
            <a:r>
              <a:rPr lang="en-US" dirty="0">
                <a:latin typeface="Verdana" panose="020B0604030504040204" pitchFamily="34" charset="0"/>
                <a:ea typeface="Verdana" panose="020B0604030504040204" pitchFamily="34" charset="0"/>
                <a:cs typeface="Verdana" panose="020B0604030504040204" pitchFamily="34" charset="0"/>
              </a:rPr>
              <a:t>, vi mangler at tale om?</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25B0FC4D-DA32-3F11-A2EA-76A5A59F4BA4}"/>
              </a:ext>
            </a:extLst>
          </p:cNvPr>
          <p:cNvSpPr>
            <a:spLocks noGrp="1"/>
          </p:cNvSpPr>
          <p:nvPr>
            <p:ph type="sldNum" sz="quarter" idx="5"/>
          </p:nvPr>
        </p:nvSpPr>
        <p:spPr/>
        <p:txBody>
          <a:bodyPr/>
          <a:lstStyle/>
          <a:p>
            <a:fld id="{6199AABD-9A4C-C944-B4A6-49A4149E923D}" type="slidenum">
              <a:t>25</a:t>
            </a:fld>
            <a:endParaRPr lang="da-DK"/>
          </a:p>
        </p:txBody>
      </p:sp>
    </p:spTree>
    <p:extLst>
      <p:ext uri="{BB962C8B-B14F-4D97-AF65-F5344CB8AC3E}">
        <p14:creationId xmlns:p14="http://schemas.microsoft.com/office/powerpoint/2010/main" val="34465091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CE4AD-AB9A-59BB-7E4A-ED7845554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14EB57-DB5A-00BF-837E-95C01DA6CD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8836F7-12C7-B848-CD76-3A8CB2D96365}"/>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53506362-B460-801B-5E19-64D353B82A4F}"/>
              </a:ext>
            </a:extLst>
          </p:cNvPr>
          <p:cNvSpPr>
            <a:spLocks noGrp="1"/>
          </p:cNvSpPr>
          <p:nvPr>
            <p:ph type="sldNum" sz="quarter" idx="5"/>
          </p:nvPr>
        </p:nvSpPr>
        <p:spPr/>
        <p:txBody>
          <a:bodyPr/>
          <a:lstStyle/>
          <a:p>
            <a:fld id="{6199AABD-9A4C-C944-B4A6-49A4149E923D}" type="slidenum">
              <a:t>26</a:t>
            </a:fld>
            <a:endParaRPr lang="da-DK" dirty="0"/>
          </a:p>
        </p:txBody>
      </p:sp>
    </p:spTree>
    <p:extLst>
      <p:ext uri="{BB962C8B-B14F-4D97-AF65-F5344CB8AC3E}">
        <p14:creationId xmlns:p14="http://schemas.microsoft.com/office/powerpoint/2010/main" val="62560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latin typeface="Verdana" panose="020B0604030504040204" pitchFamily="34" charset="0"/>
                <a:ea typeface="Verdana" panose="020B0604030504040204" pitchFamily="34" charset="0"/>
                <a:cs typeface="Verdana" panose="020B0604030504040204" pitchFamily="34" charset="0"/>
              </a:rPr>
              <a:t>Hvad</a:t>
            </a:r>
            <a:r>
              <a:rPr lang="en-US" b="1" dirty="0">
                <a:latin typeface="Verdana" panose="020B0604030504040204" pitchFamily="34" charset="0"/>
                <a:ea typeface="Verdana" panose="020B0604030504040204" pitchFamily="34" charset="0"/>
                <a:cs typeface="Verdana" panose="020B0604030504040204" pitchFamily="34" charset="0"/>
              </a:rPr>
              <a:t> er </a:t>
            </a:r>
            <a:r>
              <a:rPr lang="en-US" b="1" dirty="0" err="1">
                <a:latin typeface="Verdana" panose="020B0604030504040204" pitchFamily="34" charset="0"/>
                <a:ea typeface="Verdana" panose="020B0604030504040204" pitchFamily="34" charset="0"/>
                <a:cs typeface="Verdana" panose="020B0604030504040204" pitchFamily="34" charset="0"/>
              </a:rPr>
              <a:t>formålet</a:t>
            </a:r>
            <a:r>
              <a:rPr lang="en-US" b="1" dirty="0">
                <a:latin typeface="Verdana" panose="020B0604030504040204" pitchFamily="34" charset="0"/>
                <a:ea typeface="Verdana" panose="020B0604030504040204" pitchFamily="34" charset="0"/>
                <a:cs typeface="Verdana" panose="020B0604030504040204" pitchFamily="34" charset="0"/>
              </a:rPr>
              <a:t>?</a:t>
            </a:r>
            <a:br>
              <a:rPr lang="en-US" dirty="0">
                <a:latin typeface="Verdana" panose="020B0604030504040204" pitchFamily="34" charset="0"/>
                <a:ea typeface="Verdana" panose="020B0604030504040204" pitchFamily="34" charset="0"/>
                <a:cs typeface="Verdana" panose="020B0604030504040204" pitchFamily="34" charset="0"/>
              </a:rPr>
            </a:br>
            <a:r>
              <a:rPr lang="en-US" dirty="0" err="1">
                <a:latin typeface="Verdana" panose="020B0604030504040204" pitchFamily="34" charset="0"/>
                <a:ea typeface="Verdana" panose="020B0604030504040204" pitchFamily="34" charset="0"/>
                <a:cs typeface="Verdana" panose="020B0604030504040204" pitchFamily="34" charset="0"/>
              </a:rPr>
              <a:t>Formålet</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dag</a:t>
            </a:r>
            <a:r>
              <a:rPr lang="en-US" dirty="0">
                <a:latin typeface="Verdana" panose="020B0604030504040204" pitchFamily="34" charset="0"/>
                <a:ea typeface="Verdana" panose="020B0604030504040204" pitchFamily="34" charset="0"/>
                <a:cs typeface="Verdana" panose="020B0604030504040204" pitchFamily="34" charset="0"/>
              </a:rPr>
              <a:t> er </a:t>
            </a:r>
            <a:r>
              <a:rPr lang="en-US" dirty="0" err="1">
                <a:latin typeface="Verdana" panose="020B0604030504040204" pitchFamily="34" charset="0"/>
                <a:ea typeface="Verdana" panose="020B0604030504040204" pitchFamily="34" charset="0"/>
                <a:cs typeface="Verdana" panose="020B0604030504040204" pitchFamily="34" charset="0"/>
              </a:rPr>
              <a:t>ikke</a:t>
            </a:r>
            <a:r>
              <a:rPr lang="en-US" dirty="0">
                <a:latin typeface="Verdana" panose="020B0604030504040204" pitchFamily="34" charset="0"/>
                <a:ea typeface="Verdana" panose="020B0604030504040204" pitchFamily="34" charset="0"/>
                <a:cs typeface="Verdana" panose="020B0604030504040204" pitchFamily="34" charset="0"/>
              </a:rPr>
              <a:t> nye </a:t>
            </a:r>
            <a:r>
              <a:rPr lang="en-US" dirty="0" err="1">
                <a:latin typeface="Verdana" panose="020B0604030504040204" pitchFamily="34" charset="0"/>
                <a:ea typeface="Verdana" panose="020B0604030504040204" pitchFamily="34" charset="0"/>
                <a:cs typeface="Verdana" panose="020B0604030504040204" pitchFamily="34" charset="0"/>
              </a:rPr>
              <a:t>regler</a:t>
            </a:r>
            <a:r>
              <a:rPr lang="en-US" dirty="0">
                <a:latin typeface="Verdana" panose="020B0604030504040204" pitchFamily="34" charset="0"/>
                <a:ea typeface="Verdana" panose="020B0604030504040204" pitchFamily="34" charset="0"/>
                <a:cs typeface="Verdana" panose="020B0604030504040204" pitchFamily="34" charset="0"/>
              </a:rPr>
              <a:t>, men </a:t>
            </a:r>
            <a:r>
              <a:rPr lang="en-US" dirty="0" err="1">
                <a:latin typeface="Verdana" panose="020B0604030504040204" pitchFamily="34" charset="0"/>
                <a:ea typeface="Verdana" panose="020B0604030504040204" pitchFamily="34" charset="0"/>
                <a:cs typeface="Verdana" panose="020B0604030504040204" pitchFamily="34" charset="0"/>
              </a:rPr>
              <a:t>fælles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refleksion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Sikkerhed</a:t>
            </a:r>
            <a:r>
              <a:rPr lang="en-US" dirty="0">
                <a:latin typeface="Verdana" panose="020B0604030504040204" pitchFamily="34" charset="0"/>
                <a:ea typeface="Verdana" panose="020B0604030504040204" pitchFamily="34" charset="0"/>
                <a:cs typeface="Verdana" panose="020B0604030504040204" pitchFamily="34" charset="0"/>
              </a:rPr>
              <a:t> er </a:t>
            </a:r>
            <a:r>
              <a:rPr lang="en-US" dirty="0" err="1">
                <a:latin typeface="Verdana" panose="020B0604030504040204" pitchFamily="34" charset="0"/>
                <a:ea typeface="Verdana" panose="020B0604030504040204" pitchFamily="34" charset="0"/>
                <a:cs typeface="Verdana" panose="020B0604030504040204" pitchFamily="34" charset="0"/>
              </a:rPr>
              <a:t>allerede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en</a:t>
            </a:r>
            <a:r>
              <a:rPr lang="en-US" dirty="0">
                <a:latin typeface="Verdana" panose="020B0604030504040204" pitchFamily="34" charset="0"/>
                <a:ea typeface="Verdana" panose="020B0604030504040204" pitchFamily="34" charset="0"/>
                <a:cs typeface="Verdana" panose="020B0604030504040204" pitchFamily="34" charset="0"/>
              </a:rPr>
              <a:t> del </a:t>
            </a:r>
            <a:r>
              <a:rPr lang="en-US" dirty="0" err="1">
                <a:latin typeface="Verdana" panose="020B0604030504040204" pitchFamily="34" charset="0"/>
                <a:ea typeface="Verdana" panose="020B0604030504040204" pitchFamily="34" charset="0"/>
                <a:cs typeface="Verdana" panose="020B0604030504040204" pitchFamily="34" charset="0"/>
              </a:rPr>
              <a:t>af</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vores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faglighed</a:t>
            </a:r>
            <a:r>
              <a:rPr lang="en-US" dirty="0">
                <a:latin typeface="Verdana" panose="020B0604030504040204" pitchFamily="34" charset="0"/>
                <a:ea typeface="Verdana" panose="020B0604030504040204" pitchFamily="34" charset="0"/>
                <a:cs typeface="Verdana" panose="020B0604030504040204" pitchFamily="34" charset="0"/>
              </a:rPr>
              <a:t> – </a:t>
            </a:r>
            <a:r>
              <a:rPr lang="en-US" dirty="0" err="1">
                <a:latin typeface="Verdana" panose="020B0604030504040204" pitchFamily="34" charset="0"/>
                <a:ea typeface="Verdana" panose="020B0604030504040204" pitchFamily="34" charset="0"/>
                <a:cs typeface="Verdana" panose="020B0604030504040204" pitchFamily="34" charset="0"/>
              </a:rPr>
              <a:t>spørgsmålet</a:t>
            </a:r>
            <a:r>
              <a:rPr lang="en-US" dirty="0">
                <a:latin typeface="Verdana" panose="020B0604030504040204" pitchFamily="34" charset="0"/>
                <a:ea typeface="Verdana" panose="020B0604030504040204" pitchFamily="34" charset="0"/>
                <a:cs typeface="Verdana" panose="020B0604030504040204" pitchFamily="34" charset="0"/>
              </a:rPr>
              <a:t> er, </a:t>
            </a:r>
            <a:r>
              <a:rPr lang="en-US" dirty="0" err="1">
                <a:latin typeface="Verdana" panose="020B0604030504040204" pitchFamily="34" charset="0"/>
                <a:ea typeface="Verdana" panose="020B0604030504040204" pitchFamily="34" charset="0"/>
                <a:cs typeface="Verdana" panose="020B0604030504040204" pitchFamily="34" charset="0"/>
              </a:rPr>
              <a:t>hvordan</a:t>
            </a:r>
            <a:r>
              <a:rPr lang="en-US" dirty="0">
                <a:latin typeface="Verdana" panose="020B0604030504040204" pitchFamily="34" charset="0"/>
                <a:ea typeface="Verdana" panose="020B0604030504040204" pitchFamily="34" charset="0"/>
                <a:cs typeface="Verdana" panose="020B0604030504040204" pitchFamily="34" charset="0"/>
              </a:rPr>
              <a:t> vi </a:t>
            </a:r>
            <a:r>
              <a:rPr lang="en-US" dirty="0" err="1">
                <a:latin typeface="Verdana" panose="020B0604030504040204" pitchFamily="34" charset="0"/>
                <a:ea typeface="Verdana" panose="020B0604030504040204" pitchFamily="34" charset="0"/>
                <a:cs typeface="Verdana" panose="020B0604030504040204" pitchFamily="34" charset="0"/>
              </a:rPr>
              <a:t>gør</a:t>
            </a:r>
            <a:r>
              <a:rPr lang="en-US" dirty="0">
                <a:latin typeface="Verdana" panose="020B0604030504040204" pitchFamily="34" charset="0"/>
                <a:ea typeface="Verdana" panose="020B0604030504040204" pitchFamily="34" charset="0"/>
                <a:cs typeface="Verdana" panose="020B0604030504040204" pitchFamily="34" charset="0"/>
              </a:rPr>
              <a:t> den </a:t>
            </a:r>
            <a:r>
              <a:rPr lang="en-US" dirty="0" err="1">
                <a:latin typeface="Verdana" panose="020B0604030504040204" pitchFamily="34" charset="0"/>
                <a:ea typeface="Verdana" panose="020B0604030504040204" pitchFamily="34" charset="0"/>
                <a:cs typeface="Verdana" panose="020B0604030504040204" pitchFamily="34" charset="0"/>
              </a:rPr>
              <a:t>tydeligere</a:t>
            </a:r>
            <a:r>
              <a:rPr lang="en-US" dirty="0">
                <a:latin typeface="Verdana" panose="020B0604030504040204" pitchFamily="34" charset="0"/>
                <a:ea typeface="Verdana" panose="020B0604030504040204" pitchFamily="34" charset="0"/>
                <a:cs typeface="Verdana" panose="020B0604030504040204" pitchFamily="34" charset="0"/>
              </a:rPr>
              <a:t> og mere </a:t>
            </a:r>
            <a:r>
              <a:rPr lang="en-US" dirty="0" err="1">
                <a:latin typeface="Verdana" panose="020B0604030504040204" pitchFamily="34" charset="0"/>
                <a:ea typeface="Verdana" panose="020B0604030504040204" pitchFamily="34" charset="0"/>
                <a:cs typeface="Verdana" panose="020B0604030504040204" pitchFamily="34" charset="0"/>
              </a:rPr>
              <a:t>fælles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hverdagen</a:t>
            </a:r>
            <a:r>
              <a:rPr lang="en-US" dirty="0">
                <a:latin typeface="Verdana" panose="020B0604030504040204" pitchFamily="34" charset="0"/>
                <a:ea typeface="Verdana" panose="020B0604030504040204" pitchFamily="34" charset="0"/>
                <a:cs typeface="Verdana" panose="020B0604030504040204" pitchFamily="34" charset="0"/>
              </a:rPr>
              <a:t>.</a:t>
            </a:r>
          </a:p>
          <a:p>
            <a:endParaRPr lang="da-DK"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199AABD-9A4C-C944-B4A6-49A4149E923D}" type="slidenum">
              <a:t>3</a:t>
            </a:fld>
            <a:endParaRPr lang="da-DK"/>
          </a:p>
        </p:txBody>
      </p:sp>
    </p:spTree>
    <p:extLst>
      <p:ext uri="{BB962C8B-B14F-4D97-AF65-F5344CB8AC3E}">
        <p14:creationId xmlns:p14="http://schemas.microsoft.com/office/powerpoint/2010/main" val="670005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F044E-0717-3ADE-B50D-75AB8A8E52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E21678-EA77-8389-0A84-BD6F7C8AE4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9F3AF9-59C3-983B-CF2C-7F7486093A9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latin typeface="Verdana" panose="020B0604030504040204" pitchFamily="34" charset="0"/>
                <a:ea typeface="Verdana" panose="020B0604030504040204" pitchFamily="34" charset="0"/>
                <a:cs typeface="Verdana" panose="020B0604030504040204" pitchFamily="34" charset="0"/>
              </a:rPr>
              <a:t>Hvorfor</a:t>
            </a:r>
            <a:r>
              <a:rPr lang="en-US" b="1" dirty="0">
                <a:latin typeface="Verdana" panose="020B0604030504040204" pitchFamily="34" charset="0"/>
                <a:ea typeface="Verdana" panose="020B0604030504040204" pitchFamily="34" charset="0"/>
                <a:cs typeface="Verdana" panose="020B0604030504040204" pitchFamily="34" charset="0"/>
              </a:rPr>
              <a:t> tale om </a:t>
            </a:r>
            <a:r>
              <a:rPr lang="en-US" b="1" dirty="0" err="1">
                <a:latin typeface="Verdana" panose="020B0604030504040204" pitchFamily="34" charset="0"/>
                <a:ea typeface="Verdana" panose="020B0604030504040204" pitchFamily="34" charset="0"/>
                <a:cs typeface="Verdana" panose="020B0604030504040204" pitchFamily="34" charset="0"/>
              </a:rPr>
              <a:t>sikkerhed</a:t>
            </a:r>
            <a:r>
              <a:rPr lang="en-US" b="1" dirty="0">
                <a:latin typeface="Verdana" panose="020B0604030504040204" pitchFamily="34" charset="0"/>
                <a:ea typeface="Verdana" panose="020B0604030504040204" pitchFamily="34" charset="0"/>
                <a:cs typeface="Verdana" panose="020B0604030504040204" pitchFamily="34" charset="0"/>
              </a:rPr>
              <a:t>?</a:t>
            </a:r>
          </a:p>
          <a:p>
            <a:r>
              <a:rPr lang="en-US" dirty="0" err="1">
                <a:latin typeface="Verdana" panose="020B0604030504040204" pitchFamily="34" charset="0"/>
                <a:ea typeface="Verdana" panose="020B0604030504040204" pitchFamily="34" charset="0"/>
                <a:cs typeface="Verdana" panose="020B0604030504040204" pitchFamily="34" charset="0"/>
              </a:rPr>
              <a:t>Når</a:t>
            </a:r>
            <a:r>
              <a:rPr lang="en-US" dirty="0">
                <a:latin typeface="Verdana" panose="020B0604030504040204" pitchFamily="34" charset="0"/>
                <a:ea typeface="Verdana" panose="020B0604030504040204" pitchFamily="34" charset="0"/>
                <a:cs typeface="Verdana" panose="020B0604030504040204" pitchFamily="34" charset="0"/>
              </a:rPr>
              <a:t> vi </a:t>
            </a:r>
            <a:r>
              <a:rPr lang="en-US" dirty="0" err="1">
                <a:latin typeface="Verdana" panose="020B0604030504040204" pitchFamily="34" charset="0"/>
                <a:ea typeface="Verdana" panose="020B0604030504040204" pitchFamily="34" charset="0"/>
                <a:cs typeface="Verdana" panose="020B0604030504040204" pitchFamily="34" charset="0"/>
              </a:rPr>
              <a:t>planlægger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kommunikerer</a:t>
            </a:r>
            <a:r>
              <a:rPr lang="en-US" dirty="0">
                <a:latin typeface="Verdana" panose="020B0604030504040204" pitchFamily="34" charset="0"/>
                <a:ea typeface="Verdana" panose="020B0604030504040204" pitchFamily="34" charset="0"/>
                <a:cs typeface="Verdana" panose="020B0604030504040204" pitchFamily="34" charset="0"/>
              </a:rPr>
              <a:t> og handler med </a:t>
            </a:r>
            <a:r>
              <a:rPr lang="en-US" dirty="0" err="1">
                <a:latin typeface="Verdana" panose="020B0604030504040204" pitchFamily="34" charset="0"/>
                <a:ea typeface="Verdana" panose="020B0604030504040204" pitchFamily="34" charset="0"/>
                <a:cs typeface="Verdana" panose="020B0604030504040204" pitchFamily="34" charset="0"/>
              </a:rPr>
              <a:t>blik</a:t>
            </a:r>
            <a:r>
              <a:rPr lang="en-US" dirty="0">
                <a:latin typeface="Verdana" panose="020B0604030504040204" pitchFamily="34" charset="0"/>
                <a:ea typeface="Verdana" panose="020B0604030504040204" pitchFamily="34" charset="0"/>
                <a:cs typeface="Verdana" panose="020B0604030504040204" pitchFamily="34" charset="0"/>
              </a:rPr>
              <a:t> for </a:t>
            </a:r>
            <a:r>
              <a:rPr lang="en-US" dirty="0" err="1">
                <a:latin typeface="Verdana" panose="020B0604030504040204" pitchFamily="34" charset="0"/>
                <a:ea typeface="Verdana" panose="020B0604030504040204" pitchFamily="34" charset="0"/>
                <a:cs typeface="Verdana" panose="020B0604030504040204" pitchFamily="34" charset="0"/>
              </a:rPr>
              <a:t>både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patientens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behov</a:t>
            </a:r>
            <a:r>
              <a:rPr lang="en-US" dirty="0">
                <a:latin typeface="Verdana" panose="020B0604030504040204" pitchFamily="34" charset="0"/>
                <a:ea typeface="Verdana" panose="020B0604030504040204" pitchFamily="34" charset="0"/>
                <a:cs typeface="Verdana" panose="020B0604030504040204" pitchFamily="34" charset="0"/>
              </a:rPr>
              <a:t> og </a:t>
            </a:r>
            <a:r>
              <a:rPr lang="en-US" dirty="0" err="1">
                <a:latin typeface="Verdana" panose="020B0604030504040204" pitchFamily="34" charset="0"/>
                <a:ea typeface="Verdana" panose="020B0604030504040204" pitchFamily="34" charset="0"/>
                <a:cs typeface="Verdana" panose="020B0604030504040204" pitchFamily="34" charset="0"/>
              </a:rPr>
              <a:t>vores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egen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sikkerhed</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forebygger</a:t>
            </a:r>
            <a:r>
              <a:rPr lang="en-US" dirty="0">
                <a:latin typeface="Verdana" panose="020B0604030504040204" pitchFamily="34" charset="0"/>
                <a:ea typeface="Verdana" panose="020B0604030504040204" pitchFamily="34" charset="0"/>
                <a:cs typeface="Verdana" panose="020B0604030504040204" pitchFamily="34" charset="0"/>
              </a:rPr>
              <a:t> vi </a:t>
            </a:r>
            <a:r>
              <a:rPr lang="en-US" dirty="0" err="1">
                <a:latin typeface="Verdana" panose="020B0604030504040204" pitchFamily="34" charset="0"/>
                <a:ea typeface="Verdana" panose="020B0604030504040204" pitchFamily="34" charset="0"/>
                <a:cs typeface="Verdana" panose="020B0604030504040204" pitchFamily="34" charset="0"/>
              </a:rPr>
              <a:t>konflikter</a:t>
            </a:r>
            <a:r>
              <a:rPr lang="en-US" dirty="0">
                <a:latin typeface="Verdana" panose="020B0604030504040204" pitchFamily="34" charset="0"/>
                <a:ea typeface="Verdana" panose="020B0604030504040204" pitchFamily="34" charset="0"/>
                <a:cs typeface="Verdana" panose="020B0604030504040204" pitchFamily="34" charset="0"/>
              </a:rPr>
              <a:t>. Det handler </a:t>
            </a:r>
            <a:r>
              <a:rPr lang="en-US" dirty="0" err="1">
                <a:latin typeface="Verdana" panose="020B0604030504040204" pitchFamily="34" charset="0"/>
                <a:ea typeface="Verdana" panose="020B0604030504040204" pitchFamily="34" charset="0"/>
                <a:cs typeface="Verdana" panose="020B0604030504040204" pitchFamily="34" charset="0"/>
              </a:rPr>
              <a:t>ikke</a:t>
            </a:r>
            <a:r>
              <a:rPr lang="en-US" dirty="0">
                <a:latin typeface="Verdana" panose="020B0604030504040204" pitchFamily="34" charset="0"/>
                <a:ea typeface="Verdana" panose="020B0604030504040204" pitchFamily="34" charset="0"/>
                <a:cs typeface="Verdana" panose="020B0604030504040204" pitchFamily="34" charset="0"/>
              </a:rPr>
              <a:t> om </a:t>
            </a:r>
            <a:r>
              <a:rPr lang="en-US" dirty="0" err="1">
                <a:latin typeface="Verdana" panose="020B0604030504040204" pitchFamily="34" charset="0"/>
                <a:ea typeface="Verdana" panose="020B0604030504040204" pitchFamily="34" charset="0"/>
                <a:cs typeface="Verdana" panose="020B0604030504040204" pitchFamily="34" charset="0"/>
              </a:rPr>
              <a:t>kontrol</a:t>
            </a:r>
            <a:r>
              <a:rPr lang="en-US" dirty="0">
                <a:latin typeface="Verdana" panose="020B0604030504040204" pitchFamily="34" charset="0"/>
                <a:ea typeface="Verdana" panose="020B0604030504040204" pitchFamily="34" charset="0"/>
                <a:cs typeface="Verdana" panose="020B0604030504040204" pitchFamily="34" charset="0"/>
              </a:rPr>
              <a:t> – men om </a:t>
            </a:r>
            <a:r>
              <a:rPr lang="en-US" dirty="0" err="1">
                <a:latin typeface="Verdana" panose="020B0604030504040204" pitchFamily="34" charset="0"/>
                <a:ea typeface="Verdana" panose="020B0604030504040204" pitchFamily="34" charset="0"/>
                <a:cs typeface="Verdana" panose="020B0604030504040204" pitchFamily="34" charset="0"/>
              </a:rPr>
              <a:t>faglig</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omtanke</a:t>
            </a:r>
            <a:r>
              <a:rPr lang="en-US" dirty="0">
                <a:latin typeface="Verdana" panose="020B0604030504040204" pitchFamily="34" charset="0"/>
                <a:ea typeface="Verdana" panose="020B0604030504040204" pitchFamily="34" charset="0"/>
                <a:cs typeface="Verdana" panose="020B0604030504040204" pitchFamily="34" charset="0"/>
              </a:rPr>
              <a:t>.</a:t>
            </a:r>
          </a:p>
        </p:txBody>
      </p:sp>
      <p:sp>
        <p:nvSpPr>
          <p:cNvPr id="4" name="Slide Number Placeholder 3">
            <a:extLst>
              <a:ext uri="{FF2B5EF4-FFF2-40B4-BE49-F238E27FC236}">
                <a16:creationId xmlns:a16="http://schemas.microsoft.com/office/drawing/2014/main" id="{00889B6C-2F93-6A62-5FE8-019AB146D0F9}"/>
              </a:ext>
            </a:extLst>
          </p:cNvPr>
          <p:cNvSpPr>
            <a:spLocks noGrp="1"/>
          </p:cNvSpPr>
          <p:nvPr>
            <p:ph type="sldNum" sz="quarter" idx="5"/>
          </p:nvPr>
        </p:nvSpPr>
        <p:spPr/>
        <p:txBody>
          <a:bodyPr/>
          <a:lstStyle/>
          <a:p>
            <a:fld id="{6199AABD-9A4C-C944-B4A6-49A4149E923D}" type="slidenum">
              <a:t>4</a:t>
            </a:fld>
            <a:endParaRPr lang="da-DK"/>
          </a:p>
        </p:txBody>
      </p:sp>
    </p:spTree>
    <p:extLst>
      <p:ext uri="{BB962C8B-B14F-4D97-AF65-F5344CB8AC3E}">
        <p14:creationId xmlns:p14="http://schemas.microsoft.com/office/powerpoint/2010/main" val="2120110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A27D0-AE56-998B-BE03-8C0338D667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61316-5F9E-2397-3009-52C4481643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E5D2A2-01FA-3580-80BC-B954617B1CFB}"/>
              </a:ext>
            </a:extLst>
          </p:cNvPr>
          <p:cNvSpPr>
            <a:spLocks noGrp="1"/>
          </p:cNvSpPr>
          <p:nvPr>
            <p:ph type="body" idx="1"/>
          </p:nvPr>
        </p:nvSpPr>
        <p:spPr/>
        <p:txBody>
          <a:bodyPr/>
          <a:lstStyle/>
          <a:p>
            <a:r>
              <a:rPr lang="en-US" b="1" dirty="0" err="1">
                <a:latin typeface="Verdana" panose="020B0604030504040204" pitchFamily="34" charset="0"/>
                <a:ea typeface="Verdana" panose="020B0604030504040204" pitchFamily="34" charset="0"/>
                <a:cs typeface="Verdana" panose="020B0604030504040204" pitchFamily="34" charset="0"/>
              </a:rPr>
              <a:t>Hvad</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betyder</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sikkerhedskultur</a:t>
            </a:r>
            <a:r>
              <a:rPr lang="en-US" b="1" dirty="0">
                <a:latin typeface="Verdana" panose="020B0604030504040204" pitchFamily="34" charset="0"/>
                <a:ea typeface="Verdana" panose="020B0604030504040204" pitchFamily="34" charset="0"/>
                <a:cs typeface="Verdana" panose="020B0604030504040204" pitchFamily="34" charset="0"/>
              </a:rPr>
              <a:t>?</a:t>
            </a:r>
            <a:br>
              <a:rPr lang="en-US" dirty="0">
                <a:latin typeface="Verdana" panose="020B0604030504040204" pitchFamily="34" charset="0"/>
                <a:ea typeface="Verdana" panose="020B0604030504040204" pitchFamily="34" charset="0"/>
                <a:cs typeface="Verdana" panose="020B0604030504040204" pitchFamily="34" charset="0"/>
              </a:rPr>
            </a:br>
            <a:r>
              <a:rPr lang="en-US" dirty="0" err="1">
                <a:latin typeface="Verdana" panose="020B0604030504040204" pitchFamily="34" charset="0"/>
                <a:ea typeface="Verdana" panose="020B0604030504040204" pitchFamily="34" charset="0"/>
                <a:cs typeface="Verdana" panose="020B0604030504040204" pitchFamily="34" charset="0"/>
              </a:rPr>
              <a:t>Regler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virker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kun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hvis</a:t>
            </a:r>
            <a:r>
              <a:rPr lang="en-US" dirty="0">
                <a:latin typeface="Verdana" panose="020B0604030504040204" pitchFamily="34" charset="0"/>
                <a:ea typeface="Verdana" panose="020B0604030504040204" pitchFamily="34" charset="0"/>
                <a:cs typeface="Verdana" panose="020B0604030504040204" pitchFamily="34" charset="0"/>
              </a:rPr>
              <a:t> de </a:t>
            </a:r>
            <a:r>
              <a:rPr lang="en-US" dirty="0" err="1">
                <a:latin typeface="Verdana" panose="020B0604030504040204" pitchFamily="34" charset="0"/>
                <a:ea typeface="Verdana" panose="020B0604030504040204" pitchFamily="34" charset="0"/>
                <a:cs typeface="Verdana" panose="020B0604030504040204" pitchFamily="34" charset="0"/>
              </a:rPr>
              <a:t>omsættes</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til</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praksis</a:t>
            </a:r>
            <a:r>
              <a:rPr lang="en-US" dirty="0">
                <a:latin typeface="Verdana" panose="020B0604030504040204" pitchFamily="34" charset="0"/>
                <a:ea typeface="Verdana" panose="020B0604030504040204" pitchFamily="34" charset="0"/>
                <a:cs typeface="Verdana" panose="020B0604030504040204" pitchFamily="34" charset="0"/>
              </a:rPr>
              <a:t>. Kultur </a:t>
            </a:r>
            <a:r>
              <a:rPr lang="en-US" dirty="0" err="1">
                <a:latin typeface="Verdana" panose="020B0604030504040204" pitchFamily="34" charset="0"/>
                <a:ea typeface="Verdana" panose="020B0604030504040204" pitchFamily="34" charset="0"/>
                <a:cs typeface="Verdana" panose="020B0604030504040204" pitchFamily="34" charset="0"/>
              </a:rPr>
              <a:t>opstår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de </a:t>
            </a:r>
            <a:r>
              <a:rPr lang="en-US" dirty="0" err="1">
                <a:latin typeface="Verdana" panose="020B0604030504040204" pitchFamily="34" charset="0"/>
                <a:ea typeface="Verdana" panose="020B0604030504040204" pitchFamily="34" charset="0"/>
                <a:cs typeface="Verdana" panose="020B0604030504040204" pitchFamily="34" charset="0"/>
              </a:rPr>
              <a:t>små</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handlinger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vagtskiftet</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tonen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måden</a:t>
            </a:r>
            <a:r>
              <a:rPr lang="en-US" dirty="0">
                <a:latin typeface="Verdana" panose="020B0604030504040204" pitchFamily="34" charset="0"/>
                <a:ea typeface="Verdana" panose="020B0604030504040204" pitchFamily="34" charset="0"/>
                <a:cs typeface="Verdana" panose="020B0604030504040204" pitchFamily="34" charset="0"/>
              </a:rPr>
              <a:t> vi </a:t>
            </a:r>
            <a:r>
              <a:rPr lang="en-US" dirty="0" err="1">
                <a:latin typeface="Verdana" panose="020B0604030504040204" pitchFamily="34" charset="0"/>
                <a:ea typeface="Verdana" panose="020B0604030504040204" pitchFamily="34" charset="0"/>
                <a:cs typeface="Verdana" panose="020B0604030504040204" pitchFamily="34" charset="0"/>
              </a:rPr>
              <a:t>hjælper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hinanden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på</a:t>
            </a:r>
            <a:r>
              <a:rPr lang="en-US" dirty="0">
                <a:latin typeface="Verdana" panose="020B0604030504040204" pitchFamily="34" charset="0"/>
                <a:ea typeface="Verdana" panose="020B0604030504040204" pitchFamily="34" charset="0"/>
                <a:cs typeface="Verdana" panose="020B0604030504040204" pitchFamily="34" charset="0"/>
              </a:rPr>
              <a:t>.</a:t>
            </a:r>
          </a:p>
        </p:txBody>
      </p:sp>
      <p:sp>
        <p:nvSpPr>
          <p:cNvPr id="4" name="Slide Number Placeholder 3">
            <a:extLst>
              <a:ext uri="{FF2B5EF4-FFF2-40B4-BE49-F238E27FC236}">
                <a16:creationId xmlns:a16="http://schemas.microsoft.com/office/drawing/2014/main" id="{C7132AF7-03FB-DAE9-6DAC-6EF74EA45113}"/>
              </a:ext>
            </a:extLst>
          </p:cNvPr>
          <p:cNvSpPr>
            <a:spLocks noGrp="1"/>
          </p:cNvSpPr>
          <p:nvPr>
            <p:ph type="sldNum" sz="quarter" idx="5"/>
          </p:nvPr>
        </p:nvSpPr>
        <p:spPr/>
        <p:txBody>
          <a:bodyPr/>
          <a:lstStyle/>
          <a:p>
            <a:fld id="{6199AABD-9A4C-C944-B4A6-49A4149E923D}" type="slidenum">
              <a:t>5</a:t>
            </a:fld>
            <a:endParaRPr lang="da-DK"/>
          </a:p>
        </p:txBody>
      </p:sp>
    </p:spTree>
    <p:extLst>
      <p:ext uri="{BB962C8B-B14F-4D97-AF65-F5344CB8AC3E}">
        <p14:creationId xmlns:p14="http://schemas.microsoft.com/office/powerpoint/2010/main" val="1112800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1705B-4913-FE94-79C3-08E5F6454D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493F7A-F562-4703-4660-BD3F2F128F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29D300-3C51-7D28-D9E7-C048493082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highlight>
                  <a:srgbClr val="FFFF00"/>
                </a:highlight>
                <a:latin typeface="Verdana" panose="020B0604030504040204" pitchFamily="34" charset="0"/>
                <a:ea typeface="Verdana" panose="020B0604030504040204" pitchFamily="34" charset="0"/>
                <a:cs typeface="Verdana" panose="020B0604030504040204" pitchFamily="34" charset="0"/>
              </a:rPr>
              <a:t>Risikoen</a:t>
            </a:r>
            <a:r>
              <a:rPr lang="en-US" b="1" dirty="0">
                <a:highlight>
                  <a:srgbClr val="FFFF00"/>
                </a:highlight>
                <a:latin typeface="Verdana" panose="020B0604030504040204" pitchFamily="34" charset="0"/>
                <a:ea typeface="Verdana" panose="020B0604030504040204" pitchFamily="34" charset="0"/>
                <a:cs typeface="Verdana" panose="020B0604030504040204" pitchFamily="34" charset="0"/>
              </a:rPr>
              <a:t> </a:t>
            </a:r>
            <a:r>
              <a:rPr lang="en-US" b="1" dirty="0" err="1">
                <a:highlight>
                  <a:srgbClr val="FFFF00"/>
                </a:highlight>
                <a:latin typeface="Verdana" panose="020B0604030504040204" pitchFamily="34" charset="0"/>
                <a:ea typeface="Verdana" panose="020B0604030504040204" pitchFamily="34" charset="0"/>
                <a:cs typeface="Verdana" panose="020B0604030504040204" pitchFamily="34" charset="0"/>
              </a:rPr>
              <a:t>i</a:t>
            </a:r>
            <a:r>
              <a:rPr lang="en-US" b="1" dirty="0">
                <a:highlight>
                  <a:srgbClr val="FFFF00"/>
                </a:highlight>
                <a:latin typeface="Verdana" panose="020B0604030504040204" pitchFamily="34" charset="0"/>
                <a:ea typeface="Verdana" panose="020B0604030504040204" pitchFamily="34" charset="0"/>
                <a:cs typeface="Verdana" panose="020B0604030504040204" pitchFamily="34" charset="0"/>
              </a:rPr>
              <a:t> </a:t>
            </a:r>
            <a:r>
              <a:rPr lang="en-US" b="1" dirty="0" err="1">
                <a:highlight>
                  <a:srgbClr val="FFFF00"/>
                </a:highlight>
                <a:latin typeface="Verdana" panose="020B0604030504040204" pitchFamily="34" charset="0"/>
                <a:ea typeface="Verdana" panose="020B0604030504040204" pitchFamily="34" charset="0"/>
                <a:cs typeface="Verdana" panose="020B0604030504040204" pitchFamily="34" charset="0"/>
              </a:rPr>
              <a:t>psykiatrien</a:t>
            </a:r>
            <a:br>
              <a:rPr lang="en-US" dirty="0">
                <a:highlight>
                  <a:srgbClr val="FFFF00"/>
                </a:highlight>
                <a:latin typeface="Verdana" panose="020B0604030504040204" pitchFamily="34" charset="0"/>
                <a:ea typeface="Verdana" panose="020B0604030504040204" pitchFamily="34" charset="0"/>
                <a:cs typeface="Verdana" panose="020B0604030504040204" pitchFamily="34" charset="0"/>
              </a:rPr>
            </a:br>
            <a:r>
              <a:rPr lang="en-US" dirty="0" err="1">
                <a:highlight>
                  <a:srgbClr val="FFFF00"/>
                </a:highlight>
                <a:latin typeface="Verdana" panose="020B0604030504040204" pitchFamily="34" charset="0"/>
                <a:ea typeface="Verdana" panose="020B0604030504040204" pitchFamily="34" charset="0"/>
                <a:cs typeface="Verdana" panose="020B0604030504040204" pitchFamily="34" charset="0"/>
              </a:rPr>
              <a:t>Arbejdstilstynets</a:t>
            </a:r>
            <a:r>
              <a:rPr lang="en-US" dirty="0">
                <a:highlight>
                  <a:srgbClr val="FFFF00"/>
                </a:highlight>
                <a:latin typeface="Verdana" panose="020B0604030504040204" pitchFamily="34" charset="0"/>
                <a:ea typeface="Verdana" panose="020B0604030504040204" pitchFamily="34" charset="0"/>
                <a:cs typeface="Verdana" panose="020B0604030504040204" pitchFamily="34" charset="0"/>
              </a:rPr>
              <a:t> data </a:t>
            </a:r>
            <a:r>
              <a:rPr lang="en-US" dirty="0" err="1">
                <a:highlight>
                  <a:srgbClr val="FFFF00"/>
                </a:highlight>
                <a:latin typeface="Verdana" panose="020B0604030504040204" pitchFamily="34" charset="0"/>
                <a:ea typeface="Verdana" panose="020B0604030504040204" pitchFamily="34" charset="0"/>
                <a:cs typeface="Verdana" panose="020B0604030504040204" pitchFamily="34" charset="0"/>
              </a:rPr>
              <a:t>viser</a:t>
            </a:r>
            <a:r>
              <a:rPr lang="en-US" dirty="0">
                <a:highlight>
                  <a:srgbClr val="FFFF00"/>
                </a:highlight>
                <a:latin typeface="Verdana" panose="020B0604030504040204" pitchFamily="34" charset="0"/>
                <a:ea typeface="Verdana" panose="020B0604030504040204" pitchFamily="34" charset="0"/>
                <a:cs typeface="Verdana" panose="020B0604030504040204" pitchFamily="34" charset="0"/>
              </a:rPr>
              <a:t>, at der er </a:t>
            </a:r>
            <a:r>
              <a:rPr lang="en-US" dirty="0" err="1">
                <a:highlight>
                  <a:srgbClr val="FFFF00"/>
                </a:highlight>
                <a:latin typeface="Verdana" panose="020B0604030504040204" pitchFamily="34" charset="0"/>
                <a:ea typeface="Verdana" panose="020B0604030504040204" pitchFamily="34" charset="0"/>
                <a:cs typeface="Verdana" panose="020B0604030504040204" pitchFamily="34" charset="0"/>
              </a:rPr>
              <a:t>en</a:t>
            </a:r>
            <a:r>
              <a:rPr lang="en-US" dirty="0">
                <a:highlight>
                  <a:srgbClr val="FFFF00"/>
                </a:highlight>
                <a:latin typeface="Verdana" panose="020B0604030504040204" pitchFamily="34" charset="0"/>
                <a:ea typeface="Verdana" panose="020B0604030504040204" pitchFamily="34" charset="0"/>
                <a:cs typeface="Verdana" panose="020B0604030504040204" pitchFamily="34" charset="0"/>
              </a:rPr>
              <a:t> </a:t>
            </a:r>
            <a:r>
              <a:rPr lang="en-US" dirty="0" err="1">
                <a:highlight>
                  <a:srgbClr val="FFFF00"/>
                </a:highlight>
                <a:latin typeface="Verdana" panose="020B0604030504040204" pitchFamily="34" charset="0"/>
                <a:ea typeface="Verdana" panose="020B0604030504040204" pitchFamily="34" charset="0"/>
                <a:cs typeface="Verdana" panose="020B0604030504040204" pitchFamily="34" charset="0"/>
              </a:rPr>
              <a:t>række</a:t>
            </a:r>
            <a:r>
              <a:rPr lang="en-US" dirty="0">
                <a:highlight>
                  <a:srgbClr val="FFFF00"/>
                </a:highlight>
                <a:latin typeface="Verdana" panose="020B0604030504040204" pitchFamily="34" charset="0"/>
                <a:ea typeface="Verdana" panose="020B0604030504040204" pitchFamily="34" charset="0"/>
                <a:cs typeface="Verdana" panose="020B0604030504040204" pitchFamily="34" charset="0"/>
              </a:rPr>
              <a:t> </a:t>
            </a:r>
            <a:r>
              <a:rPr lang="en-US" dirty="0" err="1">
                <a:highlight>
                  <a:srgbClr val="FFFF00"/>
                </a:highlight>
                <a:latin typeface="Verdana" panose="020B0604030504040204" pitchFamily="34" charset="0"/>
                <a:ea typeface="Verdana" panose="020B0604030504040204" pitchFamily="34" charset="0"/>
                <a:cs typeface="Verdana" panose="020B0604030504040204" pitchFamily="34" charset="0"/>
              </a:rPr>
              <a:t>ricisi</a:t>
            </a:r>
            <a:r>
              <a:rPr lang="en-US" dirty="0">
                <a:highlight>
                  <a:srgbClr val="FFFF00"/>
                </a:highlight>
                <a:latin typeface="Verdana" panose="020B0604030504040204" pitchFamily="34" charset="0"/>
                <a:ea typeface="Verdana" panose="020B0604030504040204" pitchFamily="34" charset="0"/>
                <a:cs typeface="Verdana" panose="020B0604030504040204" pitchFamily="34" charset="0"/>
              </a:rPr>
              <a:t> </a:t>
            </a:r>
            <a:r>
              <a:rPr lang="en-US" dirty="0" err="1">
                <a:highlight>
                  <a:srgbClr val="FFFF00"/>
                </a:highlight>
                <a:latin typeface="Verdana" panose="020B0604030504040204" pitchFamily="34" charset="0"/>
                <a:ea typeface="Verdana" panose="020B0604030504040204" pitchFamily="34" charset="0"/>
                <a:cs typeface="Verdana" panose="020B0604030504040204" pitchFamily="34" charset="0"/>
              </a:rPr>
              <a:t>i</a:t>
            </a:r>
            <a:r>
              <a:rPr lang="en-US" dirty="0">
                <a:highlight>
                  <a:srgbClr val="FFFF00"/>
                </a:highlight>
                <a:latin typeface="Verdana" panose="020B0604030504040204" pitchFamily="34" charset="0"/>
                <a:ea typeface="Verdana" panose="020B0604030504040204" pitchFamily="34" charset="0"/>
                <a:cs typeface="Verdana" panose="020B0604030504040204" pitchFamily="34" charset="0"/>
              </a:rPr>
              <a:t> </a:t>
            </a:r>
            <a:r>
              <a:rPr lang="en-US" dirty="0" err="1">
                <a:highlight>
                  <a:srgbClr val="FFFF00"/>
                </a:highlight>
                <a:latin typeface="Verdana" panose="020B0604030504040204" pitchFamily="34" charset="0"/>
                <a:ea typeface="Verdana" panose="020B0604030504040204" pitchFamily="34" charset="0"/>
                <a:cs typeface="Verdana" panose="020B0604030504040204" pitchFamily="34" charset="0"/>
              </a:rPr>
              <a:t>psykiatrien</a:t>
            </a:r>
            <a:r>
              <a:rPr lang="en-US" dirty="0">
                <a:highlight>
                  <a:srgbClr val="FFFF00"/>
                </a:highlight>
                <a:latin typeface="Verdana" panose="020B0604030504040204" pitchFamily="34" charset="0"/>
                <a:ea typeface="Verdana" panose="020B0604030504040204" pitchFamily="34" charset="0"/>
                <a:cs typeface="Verdana" panose="020B0604030504040204" pitchFamily="34" charset="0"/>
              </a:rPr>
              <a:t> og </a:t>
            </a:r>
            <a:r>
              <a:rPr lang="en-US" dirty="0" err="1">
                <a:highlight>
                  <a:srgbClr val="FFFF00"/>
                </a:highlight>
                <a:latin typeface="Verdana" panose="020B0604030504040204" pitchFamily="34" charset="0"/>
                <a:ea typeface="Verdana" panose="020B0604030504040204" pitchFamily="34" charset="0"/>
                <a:cs typeface="Verdana" panose="020B0604030504040204" pitchFamily="34" charset="0"/>
              </a:rPr>
              <a:t>på</a:t>
            </a:r>
            <a:r>
              <a:rPr lang="en-US" dirty="0">
                <a:highlight>
                  <a:srgbClr val="FFFF00"/>
                </a:highlight>
                <a:latin typeface="Verdana" panose="020B0604030504040204" pitchFamily="34" charset="0"/>
                <a:ea typeface="Verdana" panose="020B0604030504040204" pitchFamily="34" charset="0"/>
                <a:cs typeface="Verdana" panose="020B0604030504040204" pitchFamily="34" charset="0"/>
              </a:rPr>
              <a:t> </a:t>
            </a:r>
            <a:r>
              <a:rPr lang="en-US" dirty="0" err="1">
                <a:highlight>
                  <a:srgbClr val="FFFF00"/>
                </a:highlight>
                <a:latin typeface="Verdana" panose="020B0604030504040204" pitchFamily="34" charset="0"/>
                <a:ea typeface="Verdana" panose="020B0604030504040204" pitchFamily="34" charset="0"/>
                <a:cs typeface="Verdana" panose="020B0604030504040204" pitchFamily="34" charset="0"/>
              </a:rPr>
              <a:t>bosteder</a:t>
            </a:r>
            <a:r>
              <a:rPr lang="en-US" dirty="0">
                <a:highlight>
                  <a:srgbClr val="FFFF00"/>
                </a:highlight>
                <a:latin typeface="Verdana" panose="020B0604030504040204" pitchFamily="34" charset="0"/>
                <a:ea typeface="Verdana" panose="020B0604030504040204" pitchFamily="34" charset="0"/>
                <a:cs typeface="Verdana" panose="020B0604030504040204" pitchFamily="34" charset="0"/>
              </a:rPr>
              <a:t>. </a:t>
            </a:r>
            <a:r>
              <a:rPr lang="en-US" dirty="0" err="1">
                <a:highlight>
                  <a:srgbClr val="FFFF00"/>
                </a:highlight>
                <a:latin typeface="Verdana" panose="020B0604030504040204" pitchFamily="34" charset="0"/>
                <a:ea typeface="Verdana" panose="020B0604030504040204" pitchFamily="34" charset="0"/>
                <a:cs typeface="Verdana" panose="020B0604030504040204" pitchFamily="34" charset="0"/>
              </a:rPr>
              <a:t>Pointen</a:t>
            </a:r>
            <a:r>
              <a:rPr lang="en-US" dirty="0">
                <a:highlight>
                  <a:srgbClr val="FFFF00"/>
                </a:highlight>
                <a:latin typeface="Verdana" panose="020B0604030504040204" pitchFamily="34" charset="0"/>
                <a:ea typeface="Verdana" panose="020B0604030504040204" pitchFamily="34" charset="0"/>
                <a:cs typeface="Verdana" panose="020B0604030504040204" pitchFamily="34" charset="0"/>
              </a:rPr>
              <a:t> er her, at r</a:t>
            </a:r>
            <a:r>
              <a:rPr lang="da-DK" sz="1800" dirty="0" err="1">
                <a:effectLst/>
                <a:latin typeface="Segoe UI" panose="020B0502040204020203" pitchFamily="34" charset="0"/>
              </a:rPr>
              <a:t>isiko</a:t>
            </a:r>
            <a:r>
              <a:rPr lang="da-DK" sz="1800" dirty="0">
                <a:effectLst/>
                <a:latin typeface="Segoe UI" panose="020B0502040204020203" pitchFamily="34" charset="0"/>
              </a:rPr>
              <a:t> ofte opstår i rammer og strukturer, og skyldes ikke den enkelte medarbejder eller borger/patient.</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EBB30E6D-61BE-5AAD-D230-50FDA08CCFDF}"/>
              </a:ext>
            </a:extLst>
          </p:cNvPr>
          <p:cNvSpPr>
            <a:spLocks noGrp="1"/>
          </p:cNvSpPr>
          <p:nvPr>
            <p:ph type="sldNum" sz="quarter" idx="5"/>
          </p:nvPr>
        </p:nvSpPr>
        <p:spPr/>
        <p:txBody>
          <a:bodyPr/>
          <a:lstStyle/>
          <a:p>
            <a:fld id="{6199AABD-9A4C-C944-B4A6-49A4149E923D}" type="slidenum">
              <a:t>6</a:t>
            </a:fld>
            <a:endParaRPr lang="da-DK"/>
          </a:p>
        </p:txBody>
      </p:sp>
    </p:spTree>
    <p:extLst>
      <p:ext uri="{BB962C8B-B14F-4D97-AF65-F5344CB8AC3E}">
        <p14:creationId xmlns:p14="http://schemas.microsoft.com/office/powerpoint/2010/main" val="3991472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544FA-8807-9C49-6F0C-93ECB476D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015549-E71B-B470-20F4-B561BAD31F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E3EE26-EF5A-B073-8DBA-2A730C816EDB}"/>
              </a:ext>
            </a:extLst>
          </p:cNvPr>
          <p:cNvSpPr>
            <a:spLocks noGrp="1"/>
          </p:cNvSpPr>
          <p:nvPr>
            <p:ph type="body" idx="1"/>
          </p:nvPr>
        </p:nvSpPr>
        <p:spPr/>
        <p:txBody>
          <a:bodyPr/>
          <a:lstStyle/>
          <a:p>
            <a:r>
              <a:rPr lang="en-US" b="1" dirty="0"/>
              <a:t>Cases med </a:t>
            </a:r>
            <a:r>
              <a:rPr lang="en-US" b="1" dirty="0" err="1"/>
              <a:t>gode</a:t>
            </a:r>
            <a:r>
              <a:rPr lang="en-US" b="1" dirty="0"/>
              <a:t> </a:t>
            </a:r>
            <a:r>
              <a:rPr lang="en-US" b="1" dirty="0" err="1"/>
              <a:t>eksempler</a:t>
            </a:r>
            <a:endParaRPr lang="en-US" b="1" dirty="0"/>
          </a:p>
          <a:p>
            <a:r>
              <a:rPr lang="en-US" dirty="0"/>
              <a:t>Mini cases med </a:t>
            </a:r>
            <a:r>
              <a:rPr lang="en-US" dirty="0" err="1"/>
              <a:t>konkrete</a:t>
            </a:r>
            <a:r>
              <a:rPr lang="en-US" dirty="0"/>
              <a:t> </a:t>
            </a:r>
            <a:r>
              <a:rPr lang="en-US" dirty="0" err="1"/>
              <a:t>eksempler</a:t>
            </a:r>
            <a:r>
              <a:rPr lang="en-US" dirty="0"/>
              <a:t> </a:t>
            </a:r>
            <a:r>
              <a:rPr lang="en-US" dirty="0" err="1"/>
              <a:t>fra</a:t>
            </a:r>
            <a:r>
              <a:rPr lang="en-US" dirty="0"/>
              <a:t> </a:t>
            </a:r>
            <a:r>
              <a:rPr lang="en-US" dirty="0" err="1"/>
              <a:t>forskellige</a:t>
            </a:r>
            <a:r>
              <a:rPr lang="en-US" dirty="0"/>
              <a:t> </a:t>
            </a:r>
            <a:r>
              <a:rPr lang="en-US" dirty="0" err="1"/>
              <a:t>arbejdspladser</a:t>
            </a:r>
            <a:r>
              <a:rPr lang="en-US" dirty="0"/>
              <a:t>, </a:t>
            </a:r>
            <a:r>
              <a:rPr lang="en-US" dirty="0" err="1"/>
              <a:t>hvor</a:t>
            </a:r>
            <a:r>
              <a:rPr lang="en-US" dirty="0"/>
              <a:t> de </a:t>
            </a:r>
            <a:r>
              <a:rPr lang="en-US" dirty="0" err="1"/>
              <a:t>har</a:t>
            </a:r>
            <a:r>
              <a:rPr lang="en-US" dirty="0"/>
              <a:t> </a:t>
            </a:r>
            <a:r>
              <a:rPr lang="en-US" dirty="0" err="1"/>
              <a:t>arbejdet</a:t>
            </a:r>
            <a:r>
              <a:rPr lang="en-US" dirty="0"/>
              <a:t> med den </a:t>
            </a:r>
            <a:r>
              <a:rPr lang="en-US" dirty="0" err="1"/>
              <a:t>fælles</a:t>
            </a:r>
            <a:r>
              <a:rPr lang="en-US" dirty="0"/>
              <a:t> </a:t>
            </a:r>
            <a:r>
              <a:rPr lang="en-US" dirty="0" err="1"/>
              <a:t>sikkerhed</a:t>
            </a:r>
            <a:r>
              <a:rPr lang="en-US" dirty="0"/>
              <a:t>.</a:t>
            </a:r>
          </a:p>
          <a:p>
            <a:r>
              <a:rPr lang="en-US" dirty="0" err="1"/>
              <a:t>Brug</a:t>
            </a:r>
            <a:r>
              <a:rPr lang="en-US" dirty="0"/>
              <a:t> dem </a:t>
            </a:r>
            <a:r>
              <a:rPr lang="en-US" dirty="0" err="1"/>
              <a:t>som</a:t>
            </a:r>
            <a:r>
              <a:rPr lang="en-US" dirty="0"/>
              <a:t> inspiration og </a:t>
            </a:r>
            <a:r>
              <a:rPr lang="en-US" dirty="0" err="1"/>
              <a:t>udgangspunkt</a:t>
            </a:r>
            <a:r>
              <a:rPr lang="en-US" dirty="0"/>
              <a:t> for </a:t>
            </a:r>
            <a:r>
              <a:rPr lang="en-US" dirty="0" err="1"/>
              <a:t>diskussion</a:t>
            </a:r>
            <a:r>
              <a:rPr lang="en-US" dirty="0"/>
              <a:t>.</a:t>
            </a:r>
          </a:p>
          <a:p>
            <a:endParaRPr lang="en-US" dirty="0"/>
          </a:p>
          <a:p>
            <a:r>
              <a:rPr lang="en-US" dirty="0"/>
              <a:t>Den </a:t>
            </a:r>
            <a:r>
              <a:rPr lang="en-US" dirty="0" err="1"/>
              <a:t>ene</a:t>
            </a:r>
            <a:r>
              <a:rPr lang="en-US" dirty="0"/>
              <a:t> case er </a:t>
            </a:r>
            <a:r>
              <a:rPr lang="en-US" dirty="0" err="1"/>
              <a:t>en</a:t>
            </a:r>
            <a:r>
              <a:rPr lang="en-US" dirty="0"/>
              <a:t> podcast </a:t>
            </a:r>
            <a:r>
              <a:rPr lang="en-US" dirty="0" err="1"/>
              <a:t>på</a:t>
            </a:r>
            <a:r>
              <a:rPr lang="en-US" dirty="0"/>
              <a:t> circa 30 </a:t>
            </a:r>
            <a:r>
              <a:rPr lang="en-US" dirty="0" err="1"/>
              <a:t>minutter</a:t>
            </a:r>
            <a:r>
              <a:rPr lang="en-US" dirty="0"/>
              <a:t>, </a:t>
            </a:r>
            <a:r>
              <a:rPr lang="en-US" dirty="0" err="1"/>
              <a:t>som</a:t>
            </a:r>
            <a:r>
              <a:rPr lang="en-US" dirty="0"/>
              <a:t> I </a:t>
            </a:r>
            <a:r>
              <a:rPr lang="en-US" dirty="0" err="1"/>
              <a:t>kan</a:t>
            </a:r>
            <a:r>
              <a:rPr lang="en-US" dirty="0"/>
              <a:t> </a:t>
            </a:r>
            <a:r>
              <a:rPr lang="en-US" dirty="0" err="1"/>
              <a:t>lytte</a:t>
            </a:r>
            <a:r>
              <a:rPr lang="en-US" dirty="0"/>
              <a:t> </a:t>
            </a:r>
            <a:r>
              <a:rPr lang="en-US" dirty="0" err="1"/>
              <a:t>til</a:t>
            </a:r>
            <a:r>
              <a:rPr lang="en-US" dirty="0"/>
              <a:t> </a:t>
            </a:r>
            <a:r>
              <a:rPr lang="en-US" dirty="0" err="1"/>
              <a:t>forud</a:t>
            </a:r>
            <a:r>
              <a:rPr lang="en-US" dirty="0"/>
              <a:t> for </a:t>
            </a:r>
            <a:r>
              <a:rPr lang="en-US" dirty="0" err="1"/>
              <a:t>mødet</a:t>
            </a:r>
            <a:r>
              <a:rPr lang="en-US" dirty="0"/>
              <a:t> </a:t>
            </a:r>
            <a:r>
              <a:rPr lang="en-US" dirty="0" err="1"/>
              <a:t>eller</a:t>
            </a:r>
            <a:r>
              <a:rPr lang="en-US" dirty="0"/>
              <a:t> </a:t>
            </a:r>
            <a:r>
              <a:rPr lang="en-US" dirty="0" err="1"/>
              <a:t>sammen</a:t>
            </a:r>
            <a:r>
              <a:rPr lang="en-US" dirty="0"/>
              <a:t>. Den </a:t>
            </a:r>
            <a:r>
              <a:rPr lang="en-US" dirty="0" err="1"/>
              <a:t>anden</a:t>
            </a:r>
            <a:r>
              <a:rPr lang="en-US" dirty="0"/>
              <a:t> er </a:t>
            </a:r>
            <a:r>
              <a:rPr lang="en-US" dirty="0" err="1"/>
              <a:t>en</a:t>
            </a:r>
            <a:r>
              <a:rPr lang="en-US" dirty="0"/>
              <a:t> film </a:t>
            </a:r>
            <a:r>
              <a:rPr lang="en-US" dirty="0" err="1"/>
              <a:t>på</a:t>
            </a:r>
            <a:r>
              <a:rPr lang="en-US" dirty="0"/>
              <a:t> to </a:t>
            </a:r>
            <a:r>
              <a:rPr lang="en-US" dirty="0" err="1"/>
              <a:t>minutter</a:t>
            </a:r>
            <a:r>
              <a:rPr lang="en-US" dirty="0"/>
              <a:t>, der ligger </a:t>
            </a:r>
            <a:r>
              <a:rPr lang="en-US" dirty="0" err="1"/>
              <a:t>på</a:t>
            </a:r>
            <a:r>
              <a:rPr lang="en-US" dirty="0"/>
              <a:t> at.dk.</a:t>
            </a:r>
            <a:br>
              <a:rPr lang="en-US" dirty="0"/>
            </a:br>
            <a:endParaRPr lang="en-US" dirty="0"/>
          </a:p>
        </p:txBody>
      </p:sp>
      <p:sp>
        <p:nvSpPr>
          <p:cNvPr id="4" name="Slide Number Placeholder 3">
            <a:extLst>
              <a:ext uri="{FF2B5EF4-FFF2-40B4-BE49-F238E27FC236}">
                <a16:creationId xmlns:a16="http://schemas.microsoft.com/office/drawing/2014/main" id="{62C810F5-4A99-1BF9-9C05-6C9D481E8E3A}"/>
              </a:ext>
            </a:extLst>
          </p:cNvPr>
          <p:cNvSpPr>
            <a:spLocks noGrp="1"/>
          </p:cNvSpPr>
          <p:nvPr>
            <p:ph type="sldNum" sz="quarter" idx="5"/>
          </p:nvPr>
        </p:nvSpPr>
        <p:spPr/>
        <p:txBody>
          <a:bodyPr/>
          <a:lstStyle/>
          <a:p>
            <a:fld id="{6199AABD-9A4C-C944-B4A6-49A4149E923D}" type="slidenum">
              <a:t>7</a:t>
            </a:fld>
            <a:endParaRPr lang="da-DK"/>
          </a:p>
        </p:txBody>
      </p:sp>
    </p:spTree>
    <p:extLst>
      <p:ext uri="{BB962C8B-B14F-4D97-AF65-F5344CB8AC3E}">
        <p14:creationId xmlns:p14="http://schemas.microsoft.com/office/powerpoint/2010/main" val="3143782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328AC-D73F-8FB1-0239-F4F5CE4919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99AC8E-8372-94C2-09AB-3645E9CEF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C0EFB3-0ECE-E4D9-17F0-F464DB2580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latin typeface="Verdana" panose="020B0604030504040204" pitchFamily="34" charset="0"/>
                <a:ea typeface="Verdana" panose="020B0604030504040204" pitchFamily="34" charset="0"/>
                <a:cs typeface="Verdana" panose="020B0604030504040204" pitchFamily="34" charset="0"/>
              </a:rPr>
              <a:t>Lyt</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til</a:t>
            </a:r>
            <a:r>
              <a:rPr lang="en-US" b="1" dirty="0">
                <a:latin typeface="Verdana" panose="020B0604030504040204" pitchFamily="34" charset="0"/>
                <a:ea typeface="Verdana" panose="020B0604030504040204" pitchFamily="34" charset="0"/>
                <a:cs typeface="Verdana" panose="020B0604030504040204" pitchFamily="34" charset="0"/>
              </a:rPr>
              <a:t> </a:t>
            </a:r>
            <a:r>
              <a:rPr lang="en-US" b="1" dirty="0" err="1">
                <a:latin typeface="Verdana" panose="020B0604030504040204" pitchFamily="34" charset="0"/>
                <a:ea typeface="Verdana" panose="020B0604030504040204" pitchFamily="34" charset="0"/>
                <a:cs typeface="Verdana" panose="020B0604030504040204" pitchFamily="34" charset="0"/>
              </a:rPr>
              <a:t>en</a:t>
            </a:r>
            <a:r>
              <a:rPr lang="en-US" b="1" dirty="0">
                <a:latin typeface="Verdana" panose="020B0604030504040204" pitchFamily="34" charset="0"/>
                <a:ea typeface="Verdana" panose="020B0604030504040204" pitchFamily="34" charset="0"/>
                <a:cs typeface="Verdana" panose="020B0604030504040204" pitchFamily="34" charset="0"/>
              </a:rPr>
              <a:t> case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Verdana" panose="020B0604030504040204" pitchFamily="34" charset="0"/>
                <a:ea typeface="Verdana" panose="020B0604030504040204" pitchFamily="34" charset="0"/>
                <a:cs typeface="Verdana" panose="020B0604030504040204" pitchFamily="34" charset="0"/>
              </a:rPr>
              <a:t>Podcasten</a:t>
            </a:r>
            <a:r>
              <a:rPr lang="en-US" dirty="0">
                <a:latin typeface="Verdana" panose="020B0604030504040204" pitchFamily="34" charset="0"/>
                <a:ea typeface="Verdana" panose="020B0604030504040204" pitchFamily="34" charset="0"/>
                <a:cs typeface="Verdana" panose="020B0604030504040204" pitchFamily="34" charset="0"/>
              </a:rPr>
              <a:t> er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sin </a:t>
            </a:r>
            <a:r>
              <a:rPr lang="en-US" dirty="0" err="1">
                <a:latin typeface="Verdana" panose="020B0604030504040204" pitchFamily="34" charset="0"/>
                <a:ea typeface="Verdana" panose="020B0604030504040204" pitchFamily="34" charset="0"/>
                <a:cs typeface="Verdana" panose="020B0604030504040204" pitchFamily="34" charset="0"/>
              </a:rPr>
              <a:t>fulde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længe</a:t>
            </a:r>
            <a:r>
              <a:rPr lang="en-US" dirty="0">
                <a:latin typeface="Verdana" panose="020B0604030504040204" pitchFamily="34" charset="0"/>
                <a:ea typeface="Verdana" panose="020B0604030504040204" pitchFamily="34" charset="0"/>
                <a:cs typeface="Verdana" panose="020B0604030504040204" pitchFamily="34" charset="0"/>
              </a:rPr>
              <a:t> 29 min 28 </a:t>
            </a:r>
            <a:r>
              <a:rPr lang="en-US" dirty="0" err="1">
                <a:latin typeface="Verdana" panose="020B0604030504040204" pitchFamily="34" charset="0"/>
                <a:ea typeface="Verdana" panose="020B0604030504040204" pitchFamily="34" charset="0"/>
                <a:cs typeface="Verdana" panose="020B0604030504040204" pitchFamily="34" charset="0"/>
              </a:rPr>
              <a:t>sek</a:t>
            </a:r>
            <a:r>
              <a:rPr lang="en-US" dirty="0">
                <a:latin typeface="Verdana" panose="020B0604030504040204" pitchFamily="34" charset="0"/>
                <a:ea typeface="Verdana" panose="020B0604030504040204" pitchFamily="34" charset="0"/>
                <a:cs typeface="Verdan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Verdana" panose="020B0604030504040204" pitchFamily="34" charset="0"/>
                <a:ea typeface="Verdana" panose="020B0604030504040204" pitchFamily="34" charset="0"/>
                <a:cs typeface="Verdana" panose="020B0604030504040204" pitchFamily="34" charset="0"/>
              </a:rPr>
              <a:t>Første</a:t>
            </a:r>
            <a:r>
              <a:rPr lang="en-US" dirty="0">
                <a:latin typeface="Verdana" panose="020B0604030504040204" pitchFamily="34" charset="0"/>
                <a:ea typeface="Verdana" panose="020B0604030504040204" pitchFamily="34" charset="0"/>
                <a:cs typeface="Verdana" panose="020B0604030504040204" pitchFamily="34" charset="0"/>
              </a:rPr>
              <a:t> del 00:00 – 17:15: </a:t>
            </a:r>
            <a:r>
              <a:rPr lang="en-US" dirty="0" err="1">
                <a:latin typeface="Verdana" panose="020B0604030504040204" pitchFamily="34" charset="0"/>
                <a:ea typeface="Verdana" panose="020B0604030504040204" pitchFamily="34" charset="0"/>
                <a:cs typeface="Verdana" panose="020B0604030504040204" pitchFamily="34" charset="0"/>
              </a:rPr>
              <a:t>Hør</a:t>
            </a:r>
            <a:r>
              <a:rPr lang="en-US" dirty="0">
                <a:latin typeface="Verdana" panose="020B0604030504040204" pitchFamily="34" charset="0"/>
                <a:ea typeface="Verdana" panose="020B0604030504040204" pitchFamily="34" charset="0"/>
                <a:cs typeface="Verdana" panose="020B0604030504040204" pitchFamily="34" charset="0"/>
              </a:rPr>
              <a:t> Nannas </a:t>
            </a:r>
            <a:r>
              <a:rPr lang="en-US" dirty="0" err="1">
                <a:latin typeface="Verdana" panose="020B0604030504040204" pitchFamily="34" charset="0"/>
                <a:ea typeface="Verdana" panose="020B0604030504040204" pitchFamily="34" charset="0"/>
                <a:cs typeface="Verdana" panose="020B0604030504040204" pitchFamily="34" charset="0"/>
              </a:rPr>
              <a:t>historie</a:t>
            </a:r>
            <a:r>
              <a:rPr lang="en-US" dirty="0">
                <a:latin typeface="Verdana" panose="020B0604030504040204" pitchFamily="34" charset="0"/>
                <a:ea typeface="Verdana" panose="020B0604030504040204" pitchFamily="34" charset="0"/>
                <a:cs typeface="Verdan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latin typeface="Verdana" panose="020B0604030504040204" pitchFamily="34" charset="0"/>
                <a:ea typeface="Verdana" panose="020B0604030504040204" pitchFamily="34" charset="0"/>
                <a:cs typeface="Verdana" panose="020B0604030504040204" pitchFamily="34" charset="0"/>
              </a:rPr>
              <a:t>Anden</a:t>
            </a:r>
            <a:r>
              <a:rPr lang="en-US" dirty="0">
                <a:latin typeface="Verdana" panose="020B0604030504040204" pitchFamily="34" charset="0"/>
                <a:ea typeface="Verdana" panose="020B0604030504040204" pitchFamily="34" charset="0"/>
                <a:cs typeface="Verdana" panose="020B0604030504040204" pitchFamily="34" charset="0"/>
              </a:rPr>
              <a:t> del 17:15 – 29:28: </a:t>
            </a:r>
            <a:r>
              <a:rPr lang="en-US" dirty="0" err="1">
                <a:latin typeface="Verdana" panose="020B0604030504040204" pitchFamily="34" charset="0"/>
                <a:ea typeface="Verdana" panose="020B0604030504040204" pitchFamily="34" charset="0"/>
                <a:cs typeface="Verdana" panose="020B0604030504040204" pitchFamily="34" charset="0"/>
              </a:rPr>
              <a:t>Hør</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tilsynschef</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Arbejdstilsynet Anne Mette Rasmussen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Verdana" panose="020B0604030504040204" pitchFamily="34" charset="0"/>
                <a:ea typeface="Verdana" panose="020B0604030504040204" pitchFamily="34" charset="0"/>
                <a:cs typeface="Verdana" panose="020B0604030504040204" pitchFamily="34" charset="0"/>
              </a:rPr>
              <a:t>Du </a:t>
            </a:r>
            <a:r>
              <a:rPr lang="en-US" dirty="0" err="1">
                <a:latin typeface="Verdana" panose="020B0604030504040204" pitchFamily="34" charset="0"/>
                <a:ea typeface="Verdana" panose="020B0604030504040204" pitchFamily="34" charset="0"/>
                <a:cs typeface="Verdana" panose="020B0604030504040204" pitchFamily="34" charset="0"/>
              </a:rPr>
              <a:t>kan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fx</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foreslå</a:t>
            </a:r>
            <a:r>
              <a:rPr lang="en-US" dirty="0">
                <a:latin typeface="Verdana" panose="020B0604030504040204" pitchFamily="34" charset="0"/>
                <a:ea typeface="Verdana" panose="020B0604030504040204" pitchFamily="34" charset="0"/>
                <a:cs typeface="Verdana" panose="020B0604030504040204" pitchFamily="34" charset="0"/>
              </a:rPr>
              <a:t> dine </a:t>
            </a:r>
            <a:r>
              <a:rPr lang="en-US" dirty="0" err="1">
                <a:latin typeface="Verdana" panose="020B0604030504040204" pitchFamily="34" charset="0"/>
                <a:ea typeface="Verdana" panose="020B0604030504040204" pitchFamily="34" charset="0"/>
                <a:cs typeface="Verdana" panose="020B0604030504040204" pitchFamily="34" charset="0"/>
              </a:rPr>
              <a:t>medarbejdere</a:t>
            </a:r>
            <a:r>
              <a:rPr lang="en-US" dirty="0">
                <a:latin typeface="Verdana" panose="020B0604030504040204" pitchFamily="34" charset="0"/>
                <a:ea typeface="Verdana" panose="020B0604030504040204" pitchFamily="34" charset="0"/>
                <a:cs typeface="Verdana" panose="020B0604030504040204" pitchFamily="34" charset="0"/>
              </a:rPr>
              <a:t> at </a:t>
            </a:r>
            <a:r>
              <a:rPr lang="en-US" dirty="0" err="1">
                <a:latin typeface="Verdana" panose="020B0604030504040204" pitchFamily="34" charset="0"/>
                <a:ea typeface="Verdana" panose="020B0604030504040204" pitchFamily="34" charset="0"/>
                <a:cs typeface="Verdana" panose="020B0604030504040204" pitchFamily="34" charset="0"/>
              </a:rPr>
              <a:t>lytte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til</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podcasten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inden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mødet</a:t>
            </a:r>
            <a:r>
              <a:rPr lang="en-US" dirty="0">
                <a:latin typeface="Verdana" panose="020B0604030504040204" pitchFamily="34" charset="0"/>
                <a:ea typeface="Verdana" panose="020B0604030504040204" pitchFamily="34" charset="0"/>
                <a:cs typeface="Verdana" panose="020B0604030504040204" pitchFamily="34" charset="0"/>
              </a:rPr>
              <a:t>. Du </a:t>
            </a:r>
            <a:r>
              <a:rPr lang="en-US" dirty="0" err="1">
                <a:latin typeface="Verdana" panose="020B0604030504040204" pitchFamily="34" charset="0"/>
                <a:ea typeface="Verdana" panose="020B0604030504040204" pitchFamily="34" charset="0"/>
                <a:cs typeface="Verdana" panose="020B0604030504040204" pitchFamily="34" charset="0"/>
              </a:rPr>
              <a:t>kan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gøre</a:t>
            </a:r>
            <a:r>
              <a:rPr lang="en-US" dirty="0">
                <a:latin typeface="Verdana" panose="020B0604030504040204" pitchFamily="34" charset="0"/>
                <a:ea typeface="Verdana" panose="020B0604030504040204" pitchFamily="34" charset="0"/>
                <a:cs typeface="Verdana" panose="020B0604030504040204" pitchFamily="34" charset="0"/>
              </a:rPr>
              <a:t> det mere </a:t>
            </a:r>
            <a:r>
              <a:rPr lang="en-US" dirty="0" err="1">
                <a:latin typeface="Verdana" panose="020B0604030504040204" pitchFamily="34" charset="0"/>
                <a:ea typeface="Verdana" panose="020B0604030504040204" pitchFamily="34" charset="0"/>
                <a:cs typeface="Verdana" panose="020B0604030504040204" pitchFamily="34" charset="0"/>
              </a:rPr>
              <a:t>attraktivt</a:t>
            </a:r>
            <a:r>
              <a:rPr lang="en-US" dirty="0">
                <a:latin typeface="Verdana" panose="020B0604030504040204" pitchFamily="34" charset="0"/>
                <a:ea typeface="Verdana" panose="020B0604030504040204" pitchFamily="34" charset="0"/>
                <a:cs typeface="Verdana" panose="020B0604030504040204" pitchFamily="34" charset="0"/>
              </a:rPr>
              <a:t> for </a:t>
            </a:r>
            <a:r>
              <a:rPr lang="en-US" dirty="0" err="1">
                <a:latin typeface="Verdana" panose="020B0604030504040204" pitchFamily="34" charset="0"/>
                <a:ea typeface="Verdana" panose="020B0604030504040204" pitchFamily="34" charset="0"/>
                <a:cs typeface="Verdana" panose="020B0604030504040204" pitchFamily="34" charset="0"/>
              </a:rPr>
              <a:t>medarbejderne</a:t>
            </a:r>
            <a:r>
              <a:rPr lang="en-US" dirty="0">
                <a:latin typeface="Verdana" panose="020B0604030504040204" pitchFamily="34" charset="0"/>
                <a:ea typeface="Verdana" panose="020B0604030504040204" pitchFamily="34" charset="0"/>
                <a:cs typeface="Verdana" panose="020B0604030504040204" pitchFamily="34" charset="0"/>
              </a:rPr>
              <a:t> at </a:t>
            </a:r>
            <a:r>
              <a:rPr lang="en-US" dirty="0" err="1">
                <a:latin typeface="Verdana" panose="020B0604030504040204" pitchFamily="34" charset="0"/>
                <a:ea typeface="Verdana" panose="020B0604030504040204" pitchFamily="34" charset="0"/>
                <a:cs typeface="Verdana" panose="020B0604030504040204" pitchFamily="34" charset="0"/>
              </a:rPr>
              <a:t>høre</a:t>
            </a:r>
            <a:r>
              <a:rPr lang="en-US" dirty="0">
                <a:latin typeface="Verdana" panose="020B0604030504040204" pitchFamily="34" charset="0"/>
                <a:ea typeface="Verdana" panose="020B0604030504040204" pitchFamily="34" charset="0"/>
                <a:cs typeface="Verdana" panose="020B0604030504040204" pitchFamily="34" charset="0"/>
              </a:rPr>
              <a:t> om </a:t>
            </a:r>
            <a:r>
              <a:rPr lang="en-US" dirty="0" err="1">
                <a:latin typeface="Verdana" panose="020B0604030504040204" pitchFamily="34" charset="0"/>
                <a:ea typeface="Verdana" panose="020B0604030504040204" pitchFamily="34" charset="0"/>
                <a:cs typeface="Verdana" panose="020B0604030504040204" pitchFamily="34" charset="0"/>
              </a:rPr>
              <a:t>casen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hvis</a:t>
            </a:r>
            <a:r>
              <a:rPr lang="en-US" dirty="0">
                <a:latin typeface="Verdana" panose="020B0604030504040204" pitchFamily="34" charset="0"/>
                <a:ea typeface="Verdana" panose="020B0604030504040204" pitchFamily="34" charset="0"/>
                <a:cs typeface="Verdana" panose="020B0604030504040204" pitchFamily="34" charset="0"/>
              </a:rPr>
              <a:t> du </a:t>
            </a:r>
            <a:r>
              <a:rPr lang="en-US" dirty="0" err="1">
                <a:latin typeface="Verdana" panose="020B0604030504040204" pitchFamily="34" charset="0"/>
                <a:ea typeface="Verdana" panose="020B0604030504040204" pitchFamily="34" charset="0"/>
                <a:cs typeface="Verdana" panose="020B0604030504040204" pitchFamily="34" charset="0"/>
              </a:rPr>
              <a:t>selv</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lytter</a:t>
            </a:r>
            <a:r>
              <a:rPr lang="en-US" dirty="0">
                <a:latin typeface="Verdana" panose="020B0604030504040204" pitchFamily="34" charset="0"/>
                <a:ea typeface="Verdana" panose="020B0604030504040204" pitchFamily="34" charset="0"/>
                <a:cs typeface="Verdana" panose="020B0604030504040204" pitchFamily="34" charset="0"/>
              </a:rPr>
              <a:t> den </a:t>
            </a:r>
            <a:r>
              <a:rPr lang="en-US" dirty="0" err="1">
                <a:latin typeface="Verdana" panose="020B0604030504040204" pitchFamily="34" charset="0"/>
                <a:ea typeface="Verdana" panose="020B0604030504040204" pitchFamily="34" charset="0"/>
                <a:cs typeface="Verdana" panose="020B0604030504040204" pitchFamily="34" charset="0"/>
              </a:rPr>
              <a:t>først</a:t>
            </a:r>
            <a:r>
              <a:rPr lang="en-US" dirty="0">
                <a:latin typeface="Verdana" panose="020B0604030504040204" pitchFamily="34" charset="0"/>
                <a:ea typeface="Verdana" panose="020B0604030504040204" pitchFamily="34" charset="0"/>
                <a:cs typeface="Verdana" panose="020B0604030504040204" pitchFamily="34" charset="0"/>
              </a:rPr>
              <a:t> og </a:t>
            </a:r>
            <a:r>
              <a:rPr lang="en-US" dirty="0" err="1">
                <a:latin typeface="Verdana" panose="020B0604030504040204" pitchFamily="34" charset="0"/>
                <a:ea typeface="Verdana" panose="020B0604030504040204" pitchFamily="34" charset="0"/>
                <a:cs typeface="Verdana" panose="020B0604030504040204" pitchFamily="34" charset="0"/>
              </a:rPr>
              <a:t>derved</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kan</a:t>
            </a:r>
            <a:r>
              <a:rPr lang="en-US" dirty="0">
                <a:latin typeface="Verdana" panose="020B0604030504040204" pitchFamily="34" charset="0"/>
                <a:ea typeface="Verdana" panose="020B0604030504040204" pitchFamily="34" charset="0"/>
                <a:cs typeface="Verdana" panose="020B0604030504040204" pitchFamily="34" charset="0"/>
              </a:rPr>
              <a:t> tease for </a:t>
            </a:r>
            <a:r>
              <a:rPr lang="en-US" dirty="0" err="1">
                <a:latin typeface="Verdana" panose="020B0604030504040204" pitchFamily="34" charset="0"/>
                <a:ea typeface="Verdana" panose="020B0604030504040204" pitchFamily="34" charset="0"/>
                <a:cs typeface="Verdana" panose="020B0604030504040204" pitchFamily="34" charset="0"/>
              </a:rPr>
              <a:t>indholdet</a:t>
            </a:r>
            <a:r>
              <a:rPr lang="en-US" dirty="0">
                <a:latin typeface="Verdana" panose="020B0604030504040204" pitchFamily="34" charset="0"/>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Verdana" panose="020B0604030504040204" pitchFamily="34" charset="0"/>
                <a:ea typeface="Verdana" panose="020B0604030504040204" pitchFamily="34" charset="0"/>
                <a:cs typeface="Verdana" panose="020B0604030504040204" pitchFamily="34" charset="0"/>
              </a:rPr>
              <a:t>Du </a:t>
            </a:r>
            <a:r>
              <a:rPr lang="en-US" dirty="0" err="1">
                <a:latin typeface="Verdana" panose="020B0604030504040204" pitchFamily="34" charset="0"/>
                <a:ea typeface="Verdana" panose="020B0604030504040204" pitchFamily="34" charset="0"/>
                <a:cs typeface="Verdana" panose="020B0604030504040204" pitchFamily="34" charset="0"/>
              </a:rPr>
              <a:t>kan</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også</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vælge</a:t>
            </a:r>
            <a:r>
              <a:rPr lang="en-US" dirty="0">
                <a:latin typeface="Verdana" panose="020B0604030504040204" pitchFamily="34" charset="0"/>
                <a:ea typeface="Verdana" panose="020B0604030504040204" pitchFamily="34" charset="0"/>
                <a:cs typeface="Verdana" panose="020B0604030504040204" pitchFamily="34" charset="0"/>
              </a:rPr>
              <a:t>, at I </a:t>
            </a:r>
            <a:r>
              <a:rPr lang="en-US" dirty="0" err="1">
                <a:latin typeface="Verdana" panose="020B0604030504040204" pitchFamily="34" charset="0"/>
                <a:ea typeface="Verdana" panose="020B0604030504040204" pitchFamily="34" charset="0"/>
                <a:cs typeface="Verdana" panose="020B0604030504040204" pitchFamily="34" charset="0"/>
              </a:rPr>
              <a:t>skal</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lytte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til</a:t>
            </a:r>
            <a:r>
              <a:rPr lang="en-US" dirty="0">
                <a:latin typeface="Verdana" panose="020B0604030504040204" pitchFamily="34" charset="0"/>
                <a:ea typeface="Verdana" panose="020B0604030504040204" pitchFamily="34" charset="0"/>
                <a:cs typeface="Verdana" panose="020B0604030504040204" pitchFamily="34" charset="0"/>
              </a:rPr>
              <a:t> den </a:t>
            </a:r>
            <a:r>
              <a:rPr lang="en-US" dirty="0" err="1">
                <a:latin typeface="Verdana" panose="020B0604030504040204" pitchFamily="34" charset="0"/>
                <a:ea typeface="Verdana" panose="020B0604030504040204" pitchFamily="34" charset="0"/>
                <a:cs typeface="Verdana" panose="020B0604030504040204" pitchFamily="34" charset="0"/>
              </a:rPr>
              <a:t>i</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udpluk</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eller</a:t>
            </a:r>
            <a:r>
              <a:rPr lang="en-US" dirty="0">
                <a:latin typeface="Verdana" panose="020B0604030504040204" pitchFamily="34" charset="0"/>
                <a:ea typeface="Verdana" panose="020B0604030504040204" pitchFamily="34" charset="0"/>
                <a:cs typeface="Verdana" panose="020B0604030504040204" pitchFamily="34" charset="0"/>
              </a:rPr>
              <a:t> den </a:t>
            </a:r>
            <a:r>
              <a:rPr lang="en-US" dirty="0" err="1">
                <a:latin typeface="Verdana" panose="020B0604030504040204" pitchFamily="34" charset="0"/>
                <a:ea typeface="Verdana" panose="020B0604030504040204" pitchFamily="34" charset="0"/>
                <a:cs typeface="Verdana" panose="020B0604030504040204" pitchFamily="34" charset="0"/>
              </a:rPr>
              <a:t>fulde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længde</a:t>
            </a:r>
            <a:r>
              <a:rPr lang="en-US" dirty="0">
                <a:latin typeface="Verdana" panose="020B0604030504040204" pitchFamily="34" charset="0"/>
                <a:ea typeface="Verdana" panose="020B0604030504040204" pitchFamily="34" charset="0"/>
                <a:cs typeface="Verdana" panose="020B0604030504040204" pitchFamily="34" charset="0"/>
              </a:rPr>
              <a:t> </a:t>
            </a:r>
            <a:r>
              <a:rPr lang="en-US" dirty="0" err="1">
                <a:latin typeface="Verdana" panose="020B0604030504040204" pitchFamily="34" charset="0"/>
                <a:ea typeface="Verdana" panose="020B0604030504040204" pitchFamily="34" charset="0"/>
                <a:cs typeface="Verdana" panose="020B0604030504040204" pitchFamily="34" charset="0"/>
              </a:rPr>
              <a:t>sammen</a:t>
            </a:r>
            <a:r>
              <a:rPr lang="en-US" dirty="0">
                <a:latin typeface="Verdana" panose="020B0604030504040204" pitchFamily="34" charset="0"/>
                <a:ea typeface="Verdana" panose="020B0604030504040204" pitchFamily="34" charset="0"/>
                <a:cs typeface="Verdana" panose="020B0604030504040204" pitchFamily="34" charset="0"/>
              </a:rPr>
              <a:t>.</a:t>
            </a:r>
          </a:p>
        </p:txBody>
      </p:sp>
      <p:sp>
        <p:nvSpPr>
          <p:cNvPr id="4" name="Slide Number Placeholder 3">
            <a:extLst>
              <a:ext uri="{FF2B5EF4-FFF2-40B4-BE49-F238E27FC236}">
                <a16:creationId xmlns:a16="http://schemas.microsoft.com/office/drawing/2014/main" id="{92429889-D4FF-5E5F-9601-FC0ED3307635}"/>
              </a:ext>
            </a:extLst>
          </p:cNvPr>
          <p:cNvSpPr>
            <a:spLocks noGrp="1"/>
          </p:cNvSpPr>
          <p:nvPr>
            <p:ph type="sldNum" sz="quarter" idx="5"/>
          </p:nvPr>
        </p:nvSpPr>
        <p:spPr/>
        <p:txBody>
          <a:bodyPr/>
          <a:lstStyle/>
          <a:p>
            <a:fld id="{6199AABD-9A4C-C944-B4A6-49A4149E923D}" type="slidenum">
              <a:t>8</a:t>
            </a:fld>
            <a:endParaRPr lang="da-DK"/>
          </a:p>
        </p:txBody>
      </p:sp>
    </p:spTree>
    <p:extLst>
      <p:ext uri="{BB962C8B-B14F-4D97-AF65-F5344CB8AC3E}">
        <p14:creationId xmlns:p14="http://schemas.microsoft.com/office/powerpoint/2010/main" val="1103178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328AC-D73F-8FB1-0239-F4F5CE4919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99AC8E-8372-94C2-09AB-3645E9CEF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C0EFB3-0ECE-E4D9-17F0-F464DB2580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a:extLst>
              <a:ext uri="{FF2B5EF4-FFF2-40B4-BE49-F238E27FC236}">
                <a16:creationId xmlns:a16="http://schemas.microsoft.com/office/drawing/2014/main" id="{92429889-D4FF-5E5F-9601-FC0ED3307635}"/>
              </a:ext>
            </a:extLst>
          </p:cNvPr>
          <p:cNvSpPr>
            <a:spLocks noGrp="1"/>
          </p:cNvSpPr>
          <p:nvPr>
            <p:ph type="sldNum" sz="quarter" idx="5"/>
          </p:nvPr>
        </p:nvSpPr>
        <p:spPr/>
        <p:txBody>
          <a:bodyPr/>
          <a:lstStyle/>
          <a:p>
            <a:fld id="{6199AABD-9A4C-C944-B4A6-49A4149E923D}" type="slidenum">
              <a:t>9</a:t>
            </a:fld>
            <a:endParaRPr lang="da-DK"/>
          </a:p>
        </p:txBody>
      </p:sp>
    </p:spTree>
    <p:extLst>
      <p:ext uri="{BB962C8B-B14F-4D97-AF65-F5344CB8AC3E}">
        <p14:creationId xmlns:p14="http://schemas.microsoft.com/office/powerpoint/2010/main" val="2949810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E29A3-6B6D-74D2-1962-7FA35AE90B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a-DK"/>
          </a:p>
        </p:txBody>
      </p:sp>
      <p:sp>
        <p:nvSpPr>
          <p:cNvPr id="3" name="Subtitle 2">
            <a:extLst>
              <a:ext uri="{FF2B5EF4-FFF2-40B4-BE49-F238E27FC236}">
                <a16:creationId xmlns:a16="http://schemas.microsoft.com/office/drawing/2014/main" id="{4B9E9C6D-33F3-2885-A0A2-9385C88AA5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a-DK"/>
          </a:p>
        </p:txBody>
      </p:sp>
      <p:sp>
        <p:nvSpPr>
          <p:cNvPr id="4" name="Date Placeholder 3">
            <a:extLst>
              <a:ext uri="{FF2B5EF4-FFF2-40B4-BE49-F238E27FC236}">
                <a16:creationId xmlns:a16="http://schemas.microsoft.com/office/drawing/2014/main" id="{1733BD42-1B99-5C44-2186-D2C3BB968993}"/>
              </a:ext>
            </a:extLst>
          </p:cNvPr>
          <p:cNvSpPr>
            <a:spLocks noGrp="1"/>
          </p:cNvSpPr>
          <p:nvPr>
            <p:ph type="dt" sz="half" idx="10"/>
          </p:nvPr>
        </p:nvSpPr>
        <p:spPr/>
        <p:txBody>
          <a:bodyPr/>
          <a:lstStyle/>
          <a:p>
            <a:fld id="{E59E6941-55A3-5840-A3BB-C19AA0B9B915}" type="datetimeFigureOut">
              <a:t>12-08-2026</a:t>
            </a:fld>
            <a:endParaRPr lang="da-DK"/>
          </a:p>
        </p:txBody>
      </p:sp>
      <p:sp>
        <p:nvSpPr>
          <p:cNvPr id="5" name="Footer Placeholder 4">
            <a:extLst>
              <a:ext uri="{FF2B5EF4-FFF2-40B4-BE49-F238E27FC236}">
                <a16:creationId xmlns:a16="http://schemas.microsoft.com/office/drawing/2014/main" id="{D726D858-EEAA-6BB8-7503-29CDC41BE6E0}"/>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E87B9087-BDAC-A82C-98E8-F1047699F6FB}"/>
              </a:ext>
            </a:extLst>
          </p:cNvPr>
          <p:cNvSpPr>
            <a:spLocks noGrp="1"/>
          </p:cNvSpPr>
          <p:nvPr>
            <p:ph type="sldNum" sz="quarter" idx="12"/>
          </p:nvPr>
        </p:nvSpPr>
        <p:spPr/>
        <p:txBody>
          <a:bodyPr/>
          <a:lstStyle/>
          <a:p>
            <a:fld id="{97792759-0A53-4140-98C8-F40B382CAB5E}" type="slidenum">
              <a:t>‹#›</a:t>
            </a:fld>
            <a:endParaRPr lang="da-DK"/>
          </a:p>
        </p:txBody>
      </p:sp>
    </p:spTree>
    <p:extLst>
      <p:ext uri="{BB962C8B-B14F-4D97-AF65-F5344CB8AC3E}">
        <p14:creationId xmlns:p14="http://schemas.microsoft.com/office/powerpoint/2010/main" val="1381515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C314B-052F-5B63-C3F2-F6D6D4904B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a-DK"/>
          </a:p>
        </p:txBody>
      </p:sp>
      <p:sp>
        <p:nvSpPr>
          <p:cNvPr id="3" name="Picture Placeholder 2">
            <a:extLst>
              <a:ext uri="{FF2B5EF4-FFF2-40B4-BE49-F238E27FC236}">
                <a16:creationId xmlns:a16="http://schemas.microsoft.com/office/drawing/2014/main" id="{EE6F1AD8-C974-A63C-C0BF-E29E73E43E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4F1783CC-F43D-1F5C-B330-5DAF3C4B8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5A66D9-0671-9E4D-FEA9-F905837C8ACC}"/>
              </a:ext>
            </a:extLst>
          </p:cNvPr>
          <p:cNvSpPr>
            <a:spLocks noGrp="1"/>
          </p:cNvSpPr>
          <p:nvPr>
            <p:ph type="dt" sz="half" idx="10"/>
          </p:nvPr>
        </p:nvSpPr>
        <p:spPr/>
        <p:txBody>
          <a:bodyPr/>
          <a:lstStyle/>
          <a:p>
            <a:fld id="{E59E6941-55A3-5840-A3BB-C19AA0B9B915}" type="datetimeFigureOut">
              <a:t>12-08-2026</a:t>
            </a:fld>
            <a:endParaRPr lang="da-DK"/>
          </a:p>
        </p:txBody>
      </p:sp>
      <p:sp>
        <p:nvSpPr>
          <p:cNvPr id="6" name="Footer Placeholder 5">
            <a:extLst>
              <a:ext uri="{FF2B5EF4-FFF2-40B4-BE49-F238E27FC236}">
                <a16:creationId xmlns:a16="http://schemas.microsoft.com/office/drawing/2014/main" id="{F09672BA-8D98-047D-DCDC-4FA04A6A915F}"/>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E1AA9128-B243-70E9-85A6-18654105B8A8}"/>
              </a:ext>
            </a:extLst>
          </p:cNvPr>
          <p:cNvSpPr>
            <a:spLocks noGrp="1"/>
          </p:cNvSpPr>
          <p:nvPr>
            <p:ph type="sldNum" sz="quarter" idx="12"/>
          </p:nvPr>
        </p:nvSpPr>
        <p:spPr/>
        <p:txBody>
          <a:bodyPr/>
          <a:lstStyle/>
          <a:p>
            <a:fld id="{97792759-0A53-4140-98C8-F40B382CAB5E}" type="slidenum">
              <a:t>‹#›</a:t>
            </a:fld>
            <a:endParaRPr lang="da-DK"/>
          </a:p>
        </p:txBody>
      </p:sp>
    </p:spTree>
    <p:extLst>
      <p:ext uri="{BB962C8B-B14F-4D97-AF65-F5344CB8AC3E}">
        <p14:creationId xmlns:p14="http://schemas.microsoft.com/office/powerpoint/2010/main" val="1721709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A2911-11AF-E0DC-93D9-5B99D4B0D11D}"/>
              </a:ext>
            </a:extLst>
          </p:cNvPr>
          <p:cNvSpPr>
            <a:spLocks noGrp="1"/>
          </p:cNvSpPr>
          <p:nvPr>
            <p:ph type="title"/>
          </p:nvPr>
        </p:nvSpPr>
        <p:spPr/>
        <p:txBody>
          <a:bodyPr/>
          <a:lstStyle/>
          <a:p>
            <a:r>
              <a:rPr lang="en-US"/>
              <a:t>Click to edit Master title style</a:t>
            </a:r>
            <a:endParaRPr lang="da-DK"/>
          </a:p>
        </p:txBody>
      </p:sp>
      <p:sp>
        <p:nvSpPr>
          <p:cNvPr id="3" name="Vertical Text Placeholder 2">
            <a:extLst>
              <a:ext uri="{FF2B5EF4-FFF2-40B4-BE49-F238E27FC236}">
                <a16:creationId xmlns:a16="http://schemas.microsoft.com/office/drawing/2014/main" id="{CEE18F0A-6F8E-081F-A769-51B836399F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Date Placeholder 3">
            <a:extLst>
              <a:ext uri="{FF2B5EF4-FFF2-40B4-BE49-F238E27FC236}">
                <a16:creationId xmlns:a16="http://schemas.microsoft.com/office/drawing/2014/main" id="{8E969863-2C3F-D869-B48C-2FD42A539C20}"/>
              </a:ext>
            </a:extLst>
          </p:cNvPr>
          <p:cNvSpPr>
            <a:spLocks noGrp="1"/>
          </p:cNvSpPr>
          <p:nvPr>
            <p:ph type="dt" sz="half" idx="10"/>
          </p:nvPr>
        </p:nvSpPr>
        <p:spPr/>
        <p:txBody>
          <a:bodyPr/>
          <a:lstStyle/>
          <a:p>
            <a:fld id="{E59E6941-55A3-5840-A3BB-C19AA0B9B915}" type="datetimeFigureOut">
              <a:t>12-08-2026</a:t>
            </a:fld>
            <a:endParaRPr lang="da-DK"/>
          </a:p>
        </p:txBody>
      </p:sp>
      <p:sp>
        <p:nvSpPr>
          <p:cNvPr id="5" name="Footer Placeholder 4">
            <a:extLst>
              <a:ext uri="{FF2B5EF4-FFF2-40B4-BE49-F238E27FC236}">
                <a16:creationId xmlns:a16="http://schemas.microsoft.com/office/drawing/2014/main" id="{DED706A9-1D0C-6238-D189-7007D8B4A83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31196162-EEA6-0371-86D3-2C6B77A46B76}"/>
              </a:ext>
            </a:extLst>
          </p:cNvPr>
          <p:cNvSpPr>
            <a:spLocks noGrp="1"/>
          </p:cNvSpPr>
          <p:nvPr>
            <p:ph type="sldNum" sz="quarter" idx="12"/>
          </p:nvPr>
        </p:nvSpPr>
        <p:spPr/>
        <p:txBody>
          <a:bodyPr/>
          <a:lstStyle/>
          <a:p>
            <a:fld id="{97792759-0A53-4140-98C8-F40B382CAB5E}" type="slidenum">
              <a:t>‹#›</a:t>
            </a:fld>
            <a:endParaRPr lang="da-DK"/>
          </a:p>
        </p:txBody>
      </p:sp>
    </p:spTree>
    <p:extLst>
      <p:ext uri="{BB962C8B-B14F-4D97-AF65-F5344CB8AC3E}">
        <p14:creationId xmlns:p14="http://schemas.microsoft.com/office/powerpoint/2010/main" val="1353002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F1C9E7-E84F-DD3D-236D-1215F15D57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da-DK"/>
          </a:p>
        </p:txBody>
      </p:sp>
      <p:sp>
        <p:nvSpPr>
          <p:cNvPr id="3" name="Vertical Text Placeholder 2">
            <a:extLst>
              <a:ext uri="{FF2B5EF4-FFF2-40B4-BE49-F238E27FC236}">
                <a16:creationId xmlns:a16="http://schemas.microsoft.com/office/drawing/2014/main" id="{C4A8174E-FA3A-6FC8-0E10-9056689D87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Date Placeholder 3">
            <a:extLst>
              <a:ext uri="{FF2B5EF4-FFF2-40B4-BE49-F238E27FC236}">
                <a16:creationId xmlns:a16="http://schemas.microsoft.com/office/drawing/2014/main" id="{E7103B55-D1D7-FC53-44BF-602CB3138F7B}"/>
              </a:ext>
            </a:extLst>
          </p:cNvPr>
          <p:cNvSpPr>
            <a:spLocks noGrp="1"/>
          </p:cNvSpPr>
          <p:nvPr>
            <p:ph type="dt" sz="half" idx="10"/>
          </p:nvPr>
        </p:nvSpPr>
        <p:spPr/>
        <p:txBody>
          <a:bodyPr/>
          <a:lstStyle/>
          <a:p>
            <a:fld id="{E59E6941-55A3-5840-A3BB-C19AA0B9B915}" type="datetimeFigureOut">
              <a:t>12-08-2026</a:t>
            </a:fld>
            <a:endParaRPr lang="da-DK"/>
          </a:p>
        </p:txBody>
      </p:sp>
      <p:sp>
        <p:nvSpPr>
          <p:cNvPr id="5" name="Footer Placeholder 4">
            <a:extLst>
              <a:ext uri="{FF2B5EF4-FFF2-40B4-BE49-F238E27FC236}">
                <a16:creationId xmlns:a16="http://schemas.microsoft.com/office/drawing/2014/main" id="{12D8ED14-F6CA-961A-40D5-0761013FFD0C}"/>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84600094-3C31-741D-CA3A-2A26FA831C2F}"/>
              </a:ext>
            </a:extLst>
          </p:cNvPr>
          <p:cNvSpPr>
            <a:spLocks noGrp="1"/>
          </p:cNvSpPr>
          <p:nvPr>
            <p:ph type="sldNum" sz="quarter" idx="12"/>
          </p:nvPr>
        </p:nvSpPr>
        <p:spPr/>
        <p:txBody>
          <a:bodyPr/>
          <a:lstStyle/>
          <a:p>
            <a:fld id="{97792759-0A53-4140-98C8-F40B382CAB5E}" type="slidenum">
              <a:t>‹#›</a:t>
            </a:fld>
            <a:endParaRPr lang="da-DK"/>
          </a:p>
        </p:txBody>
      </p:sp>
    </p:spTree>
    <p:extLst>
      <p:ext uri="{BB962C8B-B14F-4D97-AF65-F5344CB8AC3E}">
        <p14:creationId xmlns:p14="http://schemas.microsoft.com/office/powerpoint/2010/main" val="727222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08EF6-4C4A-9A80-AD5C-BF4F73E6D1B9}"/>
              </a:ext>
            </a:extLst>
          </p:cNvPr>
          <p:cNvSpPr>
            <a:spLocks noGrp="1"/>
          </p:cNvSpPr>
          <p:nvPr>
            <p:ph type="title"/>
          </p:nvPr>
        </p:nvSpPr>
        <p:spPr/>
        <p:txBody>
          <a:bodyPr/>
          <a:lstStyle/>
          <a:p>
            <a:r>
              <a:rPr lang="en-US"/>
              <a:t>Click to edit Master title style</a:t>
            </a:r>
            <a:endParaRPr lang="da-DK"/>
          </a:p>
        </p:txBody>
      </p:sp>
      <p:sp>
        <p:nvSpPr>
          <p:cNvPr id="3" name="Content Placeholder 2">
            <a:extLst>
              <a:ext uri="{FF2B5EF4-FFF2-40B4-BE49-F238E27FC236}">
                <a16:creationId xmlns:a16="http://schemas.microsoft.com/office/drawing/2014/main" id="{C5104502-92D4-70BE-8C78-9003E4866E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Date Placeholder 3">
            <a:extLst>
              <a:ext uri="{FF2B5EF4-FFF2-40B4-BE49-F238E27FC236}">
                <a16:creationId xmlns:a16="http://schemas.microsoft.com/office/drawing/2014/main" id="{A0CE1E97-D381-8177-3369-30ABA6EAB88C}"/>
              </a:ext>
            </a:extLst>
          </p:cNvPr>
          <p:cNvSpPr>
            <a:spLocks noGrp="1"/>
          </p:cNvSpPr>
          <p:nvPr>
            <p:ph type="dt" sz="half" idx="10"/>
          </p:nvPr>
        </p:nvSpPr>
        <p:spPr/>
        <p:txBody>
          <a:bodyPr/>
          <a:lstStyle/>
          <a:p>
            <a:fld id="{E59E6941-55A3-5840-A3BB-C19AA0B9B915}" type="datetimeFigureOut">
              <a:t>12-08-2026</a:t>
            </a:fld>
            <a:endParaRPr lang="da-DK"/>
          </a:p>
        </p:txBody>
      </p:sp>
      <p:sp>
        <p:nvSpPr>
          <p:cNvPr id="5" name="Footer Placeholder 4">
            <a:extLst>
              <a:ext uri="{FF2B5EF4-FFF2-40B4-BE49-F238E27FC236}">
                <a16:creationId xmlns:a16="http://schemas.microsoft.com/office/drawing/2014/main" id="{BC008116-0CF5-268F-30AB-8983C8102477}"/>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D324A9FD-1F4A-77A3-6D44-EEED6371CB6C}"/>
              </a:ext>
            </a:extLst>
          </p:cNvPr>
          <p:cNvSpPr>
            <a:spLocks noGrp="1"/>
          </p:cNvSpPr>
          <p:nvPr>
            <p:ph type="sldNum" sz="quarter" idx="12"/>
          </p:nvPr>
        </p:nvSpPr>
        <p:spPr/>
        <p:txBody>
          <a:bodyPr/>
          <a:lstStyle/>
          <a:p>
            <a:fld id="{97792759-0A53-4140-98C8-F40B382CAB5E}" type="slidenum">
              <a:t>‹#›</a:t>
            </a:fld>
            <a:endParaRPr lang="da-DK"/>
          </a:p>
        </p:txBody>
      </p:sp>
    </p:spTree>
    <p:extLst>
      <p:ext uri="{BB962C8B-B14F-4D97-AF65-F5344CB8AC3E}">
        <p14:creationId xmlns:p14="http://schemas.microsoft.com/office/powerpoint/2010/main" val="1787690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820A4-E9E8-9404-E4EB-F7BADA61392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da-DK"/>
          </a:p>
        </p:txBody>
      </p:sp>
      <p:sp>
        <p:nvSpPr>
          <p:cNvPr id="3" name="Text Placeholder 2">
            <a:extLst>
              <a:ext uri="{FF2B5EF4-FFF2-40B4-BE49-F238E27FC236}">
                <a16:creationId xmlns:a16="http://schemas.microsoft.com/office/drawing/2014/main" id="{B2B72525-95B4-289E-69BE-DC679AC2A3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1A9EB0-10BA-B6C9-7DAB-B710C5A29B28}"/>
              </a:ext>
            </a:extLst>
          </p:cNvPr>
          <p:cNvSpPr>
            <a:spLocks noGrp="1"/>
          </p:cNvSpPr>
          <p:nvPr>
            <p:ph type="dt" sz="half" idx="10"/>
          </p:nvPr>
        </p:nvSpPr>
        <p:spPr/>
        <p:txBody>
          <a:bodyPr/>
          <a:lstStyle/>
          <a:p>
            <a:fld id="{E59E6941-55A3-5840-A3BB-C19AA0B9B915}" type="datetimeFigureOut">
              <a:t>12-08-2026</a:t>
            </a:fld>
            <a:endParaRPr lang="da-DK"/>
          </a:p>
        </p:txBody>
      </p:sp>
      <p:sp>
        <p:nvSpPr>
          <p:cNvPr id="5" name="Footer Placeholder 4">
            <a:extLst>
              <a:ext uri="{FF2B5EF4-FFF2-40B4-BE49-F238E27FC236}">
                <a16:creationId xmlns:a16="http://schemas.microsoft.com/office/drawing/2014/main" id="{03727C0F-490D-9EC8-7C4B-DC2999EFE589}"/>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87F5FAA-80A5-42D4-A420-63C8D4D86E36}"/>
              </a:ext>
            </a:extLst>
          </p:cNvPr>
          <p:cNvSpPr>
            <a:spLocks noGrp="1"/>
          </p:cNvSpPr>
          <p:nvPr>
            <p:ph type="sldNum" sz="quarter" idx="12"/>
          </p:nvPr>
        </p:nvSpPr>
        <p:spPr/>
        <p:txBody>
          <a:bodyPr/>
          <a:lstStyle/>
          <a:p>
            <a:fld id="{97792759-0A53-4140-98C8-F40B382CAB5E}" type="slidenum">
              <a:t>‹#›</a:t>
            </a:fld>
            <a:endParaRPr lang="da-DK"/>
          </a:p>
        </p:txBody>
      </p:sp>
    </p:spTree>
    <p:extLst>
      <p:ext uri="{BB962C8B-B14F-4D97-AF65-F5344CB8AC3E}">
        <p14:creationId xmlns:p14="http://schemas.microsoft.com/office/powerpoint/2010/main" val="3575144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BE634-30D9-404A-62BD-FD6C5D527F71}"/>
              </a:ext>
            </a:extLst>
          </p:cNvPr>
          <p:cNvSpPr>
            <a:spLocks noGrp="1"/>
          </p:cNvSpPr>
          <p:nvPr>
            <p:ph type="title"/>
          </p:nvPr>
        </p:nvSpPr>
        <p:spPr/>
        <p:txBody>
          <a:bodyPr/>
          <a:lstStyle/>
          <a:p>
            <a:r>
              <a:rPr lang="en-US"/>
              <a:t>Click to edit Master title style</a:t>
            </a:r>
            <a:endParaRPr lang="da-DK"/>
          </a:p>
        </p:txBody>
      </p:sp>
      <p:sp>
        <p:nvSpPr>
          <p:cNvPr id="3" name="Content Placeholder 2">
            <a:extLst>
              <a:ext uri="{FF2B5EF4-FFF2-40B4-BE49-F238E27FC236}">
                <a16:creationId xmlns:a16="http://schemas.microsoft.com/office/drawing/2014/main" id="{FABCB71D-595B-9900-C8F6-26D0557CFF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Content Placeholder 3">
            <a:extLst>
              <a:ext uri="{FF2B5EF4-FFF2-40B4-BE49-F238E27FC236}">
                <a16:creationId xmlns:a16="http://schemas.microsoft.com/office/drawing/2014/main" id="{BE6341C5-9E46-6D16-5A91-1AE623E730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5" name="Date Placeholder 4">
            <a:extLst>
              <a:ext uri="{FF2B5EF4-FFF2-40B4-BE49-F238E27FC236}">
                <a16:creationId xmlns:a16="http://schemas.microsoft.com/office/drawing/2014/main" id="{1B1B62E0-C2EA-7E4C-D75A-F0C4B68AA11D}"/>
              </a:ext>
            </a:extLst>
          </p:cNvPr>
          <p:cNvSpPr>
            <a:spLocks noGrp="1"/>
          </p:cNvSpPr>
          <p:nvPr>
            <p:ph type="dt" sz="half" idx="10"/>
          </p:nvPr>
        </p:nvSpPr>
        <p:spPr/>
        <p:txBody>
          <a:bodyPr/>
          <a:lstStyle/>
          <a:p>
            <a:fld id="{E59E6941-55A3-5840-A3BB-C19AA0B9B915}" type="datetimeFigureOut">
              <a:t>12-08-2026</a:t>
            </a:fld>
            <a:endParaRPr lang="da-DK"/>
          </a:p>
        </p:txBody>
      </p:sp>
      <p:sp>
        <p:nvSpPr>
          <p:cNvPr id="6" name="Footer Placeholder 5">
            <a:extLst>
              <a:ext uri="{FF2B5EF4-FFF2-40B4-BE49-F238E27FC236}">
                <a16:creationId xmlns:a16="http://schemas.microsoft.com/office/drawing/2014/main" id="{65AAB4B7-925D-53A2-8BE4-FADDA83A8D70}"/>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8C4BB3E0-0F69-450D-FA24-D03F361ECF50}"/>
              </a:ext>
            </a:extLst>
          </p:cNvPr>
          <p:cNvSpPr>
            <a:spLocks noGrp="1"/>
          </p:cNvSpPr>
          <p:nvPr>
            <p:ph type="sldNum" sz="quarter" idx="12"/>
          </p:nvPr>
        </p:nvSpPr>
        <p:spPr/>
        <p:txBody>
          <a:bodyPr/>
          <a:lstStyle/>
          <a:p>
            <a:fld id="{97792759-0A53-4140-98C8-F40B382CAB5E}" type="slidenum">
              <a:t>‹#›</a:t>
            </a:fld>
            <a:endParaRPr lang="da-DK"/>
          </a:p>
        </p:txBody>
      </p:sp>
    </p:spTree>
    <p:extLst>
      <p:ext uri="{BB962C8B-B14F-4D97-AF65-F5344CB8AC3E}">
        <p14:creationId xmlns:p14="http://schemas.microsoft.com/office/powerpoint/2010/main" val="372368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A41AF-0107-B1F0-FC18-4E2E617731C5}"/>
              </a:ext>
            </a:extLst>
          </p:cNvPr>
          <p:cNvSpPr>
            <a:spLocks noGrp="1"/>
          </p:cNvSpPr>
          <p:nvPr>
            <p:ph type="title"/>
          </p:nvPr>
        </p:nvSpPr>
        <p:spPr>
          <a:xfrm>
            <a:off x="839788" y="365125"/>
            <a:ext cx="10515600" cy="1325563"/>
          </a:xfrm>
        </p:spPr>
        <p:txBody>
          <a:bodyPr/>
          <a:lstStyle/>
          <a:p>
            <a:r>
              <a:rPr lang="en-US"/>
              <a:t>Click to edit Master title style</a:t>
            </a:r>
            <a:endParaRPr lang="da-DK"/>
          </a:p>
        </p:txBody>
      </p:sp>
      <p:sp>
        <p:nvSpPr>
          <p:cNvPr id="3" name="Text Placeholder 2">
            <a:extLst>
              <a:ext uri="{FF2B5EF4-FFF2-40B4-BE49-F238E27FC236}">
                <a16:creationId xmlns:a16="http://schemas.microsoft.com/office/drawing/2014/main" id="{C2CF122D-15DF-34E1-46FD-E2E707AD4C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884A10-210D-6EDA-0BCF-AD5F715D5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5" name="Text Placeholder 4">
            <a:extLst>
              <a:ext uri="{FF2B5EF4-FFF2-40B4-BE49-F238E27FC236}">
                <a16:creationId xmlns:a16="http://schemas.microsoft.com/office/drawing/2014/main" id="{54B5915E-7915-E9EA-1233-9513B8A1B5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07A553-FC0D-D700-0B17-2BFACAFDCD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7" name="Date Placeholder 6">
            <a:extLst>
              <a:ext uri="{FF2B5EF4-FFF2-40B4-BE49-F238E27FC236}">
                <a16:creationId xmlns:a16="http://schemas.microsoft.com/office/drawing/2014/main" id="{2F7B6216-CA54-F5DD-E7F3-371EF05C30F0}"/>
              </a:ext>
            </a:extLst>
          </p:cNvPr>
          <p:cNvSpPr>
            <a:spLocks noGrp="1"/>
          </p:cNvSpPr>
          <p:nvPr>
            <p:ph type="dt" sz="half" idx="10"/>
          </p:nvPr>
        </p:nvSpPr>
        <p:spPr/>
        <p:txBody>
          <a:bodyPr/>
          <a:lstStyle/>
          <a:p>
            <a:fld id="{E59E6941-55A3-5840-A3BB-C19AA0B9B915}" type="datetimeFigureOut">
              <a:t>12-08-2026</a:t>
            </a:fld>
            <a:endParaRPr lang="da-DK"/>
          </a:p>
        </p:txBody>
      </p:sp>
      <p:sp>
        <p:nvSpPr>
          <p:cNvPr id="8" name="Footer Placeholder 7">
            <a:extLst>
              <a:ext uri="{FF2B5EF4-FFF2-40B4-BE49-F238E27FC236}">
                <a16:creationId xmlns:a16="http://schemas.microsoft.com/office/drawing/2014/main" id="{8A6119D5-F27D-F1F2-6B59-63BC03D6370C}"/>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843E1102-ACA9-84D5-D98B-CD7B8ECCDE0F}"/>
              </a:ext>
            </a:extLst>
          </p:cNvPr>
          <p:cNvSpPr>
            <a:spLocks noGrp="1"/>
          </p:cNvSpPr>
          <p:nvPr>
            <p:ph type="sldNum" sz="quarter" idx="12"/>
          </p:nvPr>
        </p:nvSpPr>
        <p:spPr/>
        <p:txBody>
          <a:bodyPr/>
          <a:lstStyle/>
          <a:p>
            <a:fld id="{97792759-0A53-4140-98C8-F40B382CAB5E}" type="slidenum">
              <a:t>‹#›</a:t>
            </a:fld>
            <a:endParaRPr lang="da-DK"/>
          </a:p>
        </p:txBody>
      </p:sp>
    </p:spTree>
    <p:extLst>
      <p:ext uri="{BB962C8B-B14F-4D97-AF65-F5344CB8AC3E}">
        <p14:creationId xmlns:p14="http://schemas.microsoft.com/office/powerpoint/2010/main" val="93840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CE6DA-1798-41CD-8D03-FF336371B2F4}"/>
              </a:ext>
            </a:extLst>
          </p:cNvPr>
          <p:cNvSpPr>
            <a:spLocks noGrp="1"/>
          </p:cNvSpPr>
          <p:nvPr>
            <p:ph type="title"/>
          </p:nvPr>
        </p:nvSpPr>
        <p:spPr/>
        <p:txBody>
          <a:bodyPr/>
          <a:lstStyle/>
          <a:p>
            <a:r>
              <a:rPr lang="en-US"/>
              <a:t>Click to edit Master title style</a:t>
            </a:r>
            <a:endParaRPr lang="da-DK"/>
          </a:p>
        </p:txBody>
      </p:sp>
      <p:sp>
        <p:nvSpPr>
          <p:cNvPr id="3" name="Date Placeholder 2">
            <a:extLst>
              <a:ext uri="{FF2B5EF4-FFF2-40B4-BE49-F238E27FC236}">
                <a16:creationId xmlns:a16="http://schemas.microsoft.com/office/drawing/2014/main" id="{15B69254-C220-17F4-E116-2A8068AD9497}"/>
              </a:ext>
            </a:extLst>
          </p:cNvPr>
          <p:cNvSpPr>
            <a:spLocks noGrp="1"/>
          </p:cNvSpPr>
          <p:nvPr>
            <p:ph type="dt" sz="half" idx="10"/>
          </p:nvPr>
        </p:nvSpPr>
        <p:spPr/>
        <p:txBody>
          <a:bodyPr/>
          <a:lstStyle/>
          <a:p>
            <a:fld id="{E59E6941-55A3-5840-A3BB-C19AA0B9B915}" type="datetimeFigureOut">
              <a:t>12-08-2026</a:t>
            </a:fld>
            <a:endParaRPr lang="da-DK"/>
          </a:p>
        </p:txBody>
      </p:sp>
      <p:sp>
        <p:nvSpPr>
          <p:cNvPr id="4" name="Footer Placeholder 3">
            <a:extLst>
              <a:ext uri="{FF2B5EF4-FFF2-40B4-BE49-F238E27FC236}">
                <a16:creationId xmlns:a16="http://schemas.microsoft.com/office/drawing/2014/main" id="{2FB9C0A1-3192-ADA1-13AE-CECF504C3D4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2D77FD62-D3D4-C1EE-ED26-F2D25851D308}"/>
              </a:ext>
            </a:extLst>
          </p:cNvPr>
          <p:cNvSpPr>
            <a:spLocks noGrp="1"/>
          </p:cNvSpPr>
          <p:nvPr>
            <p:ph type="sldNum" sz="quarter" idx="12"/>
          </p:nvPr>
        </p:nvSpPr>
        <p:spPr/>
        <p:txBody>
          <a:bodyPr/>
          <a:lstStyle/>
          <a:p>
            <a:fld id="{97792759-0A53-4140-98C8-F40B382CAB5E}" type="slidenum">
              <a:t>‹#›</a:t>
            </a:fld>
            <a:endParaRPr lang="da-DK"/>
          </a:p>
        </p:txBody>
      </p:sp>
    </p:spTree>
    <p:extLst>
      <p:ext uri="{BB962C8B-B14F-4D97-AF65-F5344CB8AC3E}">
        <p14:creationId xmlns:p14="http://schemas.microsoft.com/office/powerpoint/2010/main" val="2938618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D9D7412-E45D-4ACF-D177-6BDF9AF7468E}"/>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le 1">
            <a:extLst>
              <a:ext uri="{FF2B5EF4-FFF2-40B4-BE49-F238E27FC236}">
                <a16:creationId xmlns:a16="http://schemas.microsoft.com/office/drawing/2014/main" id="{8F8CE6DA-1798-41CD-8D03-FF336371B2F4}"/>
              </a:ext>
            </a:extLst>
          </p:cNvPr>
          <p:cNvSpPr>
            <a:spLocks noGrp="1"/>
          </p:cNvSpPr>
          <p:nvPr>
            <p:ph type="title"/>
          </p:nvPr>
        </p:nvSpPr>
        <p:spPr/>
        <p:txBody>
          <a:bodyPr/>
          <a:lstStyle/>
          <a:p>
            <a:r>
              <a:rPr lang="en-US"/>
              <a:t>Click to edit Master title style</a:t>
            </a:r>
            <a:endParaRPr lang="da-DK"/>
          </a:p>
        </p:txBody>
      </p:sp>
      <p:sp>
        <p:nvSpPr>
          <p:cNvPr id="3" name="Date Placeholder 2">
            <a:extLst>
              <a:ext uri="{FF2B5EF4-FFF2-40B4-BE49-F238E27FC236}">
                <a16:creationId xmlns:a16="http://schemas.microsoft.com/office/drawing/2014/main" id="{15B69254-C220-17F4-E116-2A8068AD9497}"/>
              </a:ext>
            </a:extLst>
          </p:cNvPr>
          <p:cNvSpPr>
            <a:spLocks noGrp="1"/>
          </p:cNvSpPr>
          <p:nvPr>
            <p:ph type="dt" sz="half" idx="10"/>
          </p:nvPr>
        </p:nvSpPr>
        <p:spPr/>
        <p:txBody>
          <a:bodyPr/>
          <a:lstStyle/>
          <a:p>
            <a:fld id="{E59E6941-55A3-5840-A3BB-C19AA0B9B915}" type="datetimeFigureOut">
              <a:t>12-08-2026</a:t>
            </a:fld>
            <a:endParaRPr lang="da-DK"/>
          </a:p>
        </p:txBody>
      </p:sp>
      <p:sp>
        <p:nvSpPr>
          <p:cNvPr id="4" name="Footer Placeholder 3">
            <a:extLst>
              <a:ext uri="{FF2B5EF4-FFF2-40B4-BE49-F238E27FC236}">
                <a16:creationId xmlns:a16="http://schemas.microsoft.com/office/drawing/2014/main" id="{2FB9C0A1-3192-ADA1-13AE-CECF504C3D4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2D77FD62-D3D4-C1EE-ED26-F2D25851D308}"/>
              </a:ext>
            </a:extLst>
          </p:cNvPr>
          <p:cNvSpPr>
            <a:spLocks noGrp="1"/>
          </p:cNvSpPr>
          <p:nvPr>
            <p:ph type="sldNum" sz="quarter" idx="12"/>
          </p:nvPr>
        </p:nvSpPr>
        <p:spPr/>
        <p:txBody>
          <a:bodyPr/>
          <a:lstStyle/>
          <a:p>
            <a:fld id="{97792759-0A53-4140-98C8-F40B382CAB5E}" type="slidenum">
              <a:t>‹#›</a:t>
            </a:fld>
            <a:endParaRPr lang="da-DK"/>
          </a:p>
        </p:txBody>
      </p:sp>
      <p:sp>
        <p:nvSpPr>
          <p:cNvPr id="8" name="Content Placeholder 7">
            <a:extLst>
              <a:ext uri="{FF2B5EF4-FFF2-40B4-BE49-F238E27FC236}">
                <a16:creationId xmlns:a16="http://schemas.microsoft.com/office/drawing/2014/main" id="{E5D54F51-6582-6DB1-DC2E-4198E7E248CE}"/>
              </a:ext>
            </a:extLst>
          </p:cNvPr>
          <p:cNvSpPr>
            <a:spLocks noGrp="1"/>
          </p:cNvSpPr>
          <p:nvPr>
            <p:ph sz="quarter" idx="13"/>
          </p:nvPr>
        </p:nvSpPr>
        <p:spPr>
          <a:xfrm>
            <a:off x="1866900" y="2667000"/>
            <a:ext cx="8724900" cy="2438400"/>
          </a:xfrm>
        </p:spPr>
        <p:txBody>
          <a:bodyPr/>
          <a:lstStyle>
            <a:lvl1pPr>
              <a:buNone/>
              <a:defRPr/>
            </a:lvl1pPr>
          </a:lstStyle>
          <a:p>
            <a:pPr lvl="0"/>
            <a:endParaRPr lang="da-DK" dirty="0"/>
          </a:p>
        </p:txBody>
      </p:sp>
    </p:spTree>
    <p:extLst>
      <p:ext uri="{BB962C8B-B14F-4D97-AF65-F5344CB8AC3E}">
        <p14:creationId xmlns:p14="http://schemas.microsoft.com/office/powerpoint/2010/main" val="3120524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92E879-9F92-C20D-44D3-93C36BD9C03B}"/>
              </a:ext>
            </a:extLst>
          </p:cNvPr>
          <p:cNvSpPr>
            <a:spLocks noGrp="1"/>
          </p:cNvSpPr>
          <p:nvPr>
            <p:ph type="dt" sz="half" idx="10"/>
          </p:nvPr>
        </p:nvSpPr>
        <p:spPr/>
        <p:txBody>
          <a:bodyPr/>
          <a:lstStyle/>
          <a:p>
            <a:fld id="{E59E6941-55A3-5840-A3BB-C19AA0B9B915}" type="datetimeFigureOut">
              <a:t>12-08-2026</a:t>
            </a:fld>
            <a:endParaRPr lang="da-DK"/>
          </a:p>
        </p:txBody>
      </p:sp>
      <p:sp>
        <p:nvSpPr>
          <p:cNvPr id="3" name="Footer Placeholder 2">
            <a:extLst>
              <a:ext uri="{FF2B5EF4-FFF2-40B4-BE49-F238E27FC236}">
                <a16:creationId xmlns:a16="http://schemas.microsoft.com/office/drawing/2014/main" id="{F4CF7CB5-A722-F2BD-9040-24B10F24B85E}"/>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7067C55D-8F37-5F12-C66D-D474B9DFA280}"/>
              </a:ext>
            </a:extLst>
          </p:cNvPr>
          <p:cNvSpPr>
            <a:spLocks noGrp="1"/>
          </p:cNvSpPr>
          <p:nvPr>
            <p:ph type="sldNum" sz="quarter" idx="12"/>
          </p:nvPr>
        </p:nvSpPr>
        <p:spPr/>
        <p:txBody>
          <a:bodyPr/>
          <a:lstStyle/>
          <a:p>
            <a:fld id="{97792759-0A53-4140-98C8-F40B382CAB5E}" type="slidenum">
              <a:t>‹#›</a:t>
            </a:fld>
            <a:endParaRPr lang="da-DK"/>
          </a:p>
        </p:txBody>
      </p:sp>
    </p:spTree>
    <p:extLst>
      <p:ext uri="{BB962C8B-B14F-4D97-AF65-F5344CB8AC3E}">
        <p14:creationId xmlns:p14="http://schemas.microsoft.com/office/powerpoint/2010/main" val="395027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3467D-10BA-F4DD-4BC6-6CC7410E9F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a-DK"/>
          </a:p>
        </p:txBody>
      </p:sp>
      <p:sp>
        <p:nvSpPr>
          <p:cNvPr id="3" name="Content Placeholder 2">
            <a:extLst>
              <a:ext uri="{FF2B5EF4-FFF2-40B4-BE49-F238E27FC236}">
                <a16:creationId xmlns:a16="http://schemas.microsoft.com/office/drawing/2014/main" id="{92243D5B-0CF6-573B-4B94-88233E9822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Text Placeholder 3">
            <a:extLst>
              <a:ext uri="{FF2B5EF4-FFF2-40B4-BE49-F238E27FC236}">
                <a16:creationId xmlns:a16="http://schemas.microsoft.com/office/drawing/2014/main" id="{3118D1AE-898C-812A-48CE-FF7B232E21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563F5D-FAD0-6F2A-4C61-917BAEF6EC8B}"/>
              </a:ext>
            </a:extLst>
          </p:cNvPr>
          <p:cNvSpPr>
            <a:spLocks noGrp="1"/>
          </p:cNvSpPr>
          <p:nvPr>
            <p:ph type="dt" sz="half" idx="10"/>
          </p:nvPr>
        </p:nvSpPr>
        <p:spPr/>
        <p:txBody>
          <a:bodyPr/>
          <a:lstStyle/>
          <a:p>
            <a:fld id="{E59E6941-55A3-5840-A3BB-C19AA0B9B915}" type="datetimeFigureOut">
              <a:t>12-08-2026</a:t>
            </a:fld>
            <a:endParaRPr lang="da-DK"/>
          </a:p>
        </p:txBody>
      </p:sp>
      <p:sp>
        <p:nvSpPr>
          <p:cNvPr id="6" name="Footer Placeholder 5">
            <a:extLst>
              <a:ext uri="{FF2B5EF4-FFF2-40B4-BE49-F238E27FC236}">
                <a16:creationId xmlns:a16="http://schemas.microsoft.com/office/drawing/2014/main" id="{1B65BF36-C2E1-DB12-A529-A3BAF6B41E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0D97B7-3050-15B8-F458-0D859CE6F13F}"/>
              </a:ext>
            </a:extLst>
          </p:cNvPr>
          <p:cNvSpPr>
            <a:spLocks noGrp="1"/>
          </p:cNvSpPr>
          <p:nvPr>
            <p:ph type="sldNum" sz="quarter" idx="12"/>
          </p:nvPr>
        </p:nvSpPr>
        <p:spPr/>
        <p:txBody>
          <a:bodyPr/>
          <a:lstStyle/>
          <a:p>
            <a:fld id="{97792759-0A53-4140-98C8-F40B382CAB5E}" type="slidenum">
              <a:t>‹#›</a:t>
            </a:fld>
            <a:endParaRPr lang="da-DK"/>
          </a:p>
        </p:txBody>
      </p:sp>
    </p:spTree>
    <p:extLst>
      <p:ext uri="{BB962C8B-B14F-4D97-AF65-F5344CB8AC3E}">
        <p14:creationId xmlns:p14="http://schemas.microsoft.com/office/powerpoint/2010/main" val="110551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4CCEA8-C30D-657D-B069-E2F7F9E302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da-DK"/>
          </a:p>
        </p:txBody>
      </p:sp>
      <p:sp>
        <p:nvSpPr>
          <p:cNvPr id="3" name="Text Placeholder 2">
            <a:extLst>
              <a:ext uri="{FF2B5EF4-FFF2-40B4-BE49-F238E27FC236}">
                <a16:creationId xmlns:a16="http://schemas.microsoft.com/office/drawing/2014/main" id="{D3894C2C-D751-0B1D-6B34-3D93F78DF7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4" name="Date Placeholder 3">
            <a:extLst>
              <a:ext uri="{FF2B5EF4-FFF2-40B4-BE49-F238E27FC236}">
                <a16:creationId xmlns:a16="http://schemas.microsoft.com/office/drawing/2014/main" id="{90463BE1-8743-45C2-CC09-321715A120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59E6941-55A3-5840-A3BB-C19AA0B9B915}" type="datetimeFigureOut">
              <a:t>12-08-2026</a:t>
            </a:fld>
            <a:endParaRPr lang="da-DK"/>
          </a:p>
        </p:txBody>
      </p:sp>
      <p:sp>
        <p:nvSpPr>
          <p:cNvPr id="5" name="Footer Placeholder 4">
            <a:extLst>
              <a:ext uri="{FF2B5EF4-FFF2-40B4-BE49-F238E27FC236}">
                <a16:creationId xmlns:a16="http://schemas.microsoft.com/office/drawing/2014/main" id="{59650DD1-9B04-DB5D-3633-4996B29D7C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F561BF62-B2E6-9187-7D51-6D6A8FDB88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792759-0A53-4140-98C8-F40B382CAB5E}" type="slidenum">
              <a:t>‹#›</a:t>
            </a:fld>
            <a:endParaRPr lang="da-DK"/>
          </a:p>
        </p:txBody>
      </p:sp>
    </p:spTree>
    <p:extLst>
      <p:ext uri="{BB962C8B-B14F-4D97-AF65-F5344CB8AC3E}">
        <p14:creationId xmlns:p14="http://schemas.microsoft.com/office/powerpoint/2010/main" val="1903501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at.dk/se-cases/saadan-skaber-4-farver-overblik-i-akutte-situatione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693EC1-BBC3-3CB8-CA6F-3A55D17BA57B}"/>
              </a:ext>
            </a:extLst>
          </p:cNvPr>
          <p:cNvSpPr>
            <a:spLocks noGrp="1"/>
          </p:cNvSpPr>
          <p:nvPr>
            <p:ph type="title"/>
          </p:nvPr>
        </p:nvSpPr>
        <p:spPr/>
        <p:txBody>
          <a:bodyPr>
            <a:normAutofit/>
          </a:bodyPr>
          <a:lstStyle/>
          <a:p>
            <a:r>
              <a:rPr lang="da-DK" dirty="0">
                <a:solidFill>
                  <a:srgbClr val="003087"/>
                </a:solidFill>
                <a:latin typeface="Verdana" panose="020B0604030504040204" pitchFamily="34" charset="0"/>
                <a:ea typeface="Verdana" panose="020B0604030504040204" pitchFamily="34" charset="0"/>
              </a:rPr>
              <a:t>Vejledning til præsentation</a:t>
            </a:r>
          </a:p>
        </p:txBody>
      </p:sp>
      <p:sp>
        <p:nvSpPr>
          <p:cNvPr id="9" name="Pladsholder til tekst 8">
            <a:extLst>
              <a:ext uri="{FF2B5EF4-FFF2-40B4-BE49-F238E27FC236}">
                <a16:creationId xmlns:a16="http://schemas.microsoft.com/office/drawing/2014/main" id="{FAB901B3-D361-2129-C2D7-9D631EBF9D29}"/>
              </a:ext>
            </a:extLst>
          </p:cNvPr>
          <p:cNvSpPr>
            <a:spLocks noGrp="1"/>
          </p:cNvSpPr>
          <p:nvPr>
            <p:ph type="body" idx="1"/>
          </p:nvPr>
        </p:nvSpPr>
        <p:spPr>
          <a:xfrm>
            <a:off x="836612" y="1394724"/>
            <a:ext cx="5157787" cy="823912"/>
          </a:xfrm>
        </p:spPr>
        <p:txBody>
          <a:bodyPr/>
          <a:lstStyle/>
          <a:p>
            <a:r>
              <a:rPr lang="da-DK" dirty="0">
                <a:solidFill>
                  <a:srgbClr val="003087"/>
                </a:solidFill>
              </a:rPr>
              <a:t>Forberedelse til mødeleder</a:t>
            </a:r>
          </a:p>
        </p:txBody>
      </p:sp>
      <p:sp>
        <p:nvSpPr>
          <p:cNvPr id="10" name="Pladsholder til indhold 9">
            <a:extLst>
              <a:ext uri="{FF2B5EF4-FFF2-40B4-BE49-F238E27FC236}">
                <a16:creationId xmlns:a16="http://schemas.microsoft.com/office/drawing/2014/main" id="{6B0DF067-B958-C1F1-BA29-9BC147D28484}"/>
              </a:ext>
            </a:extLst>
          </p:cNvPr>
          <p:cNvSpPr>
            <a:spLocks noGrp="1"/>
          </p:cNvSpPr>
          <p:nvPr>
            <p:ph sz="half" idx="2"/>
          </p:nvPr>
        </p:nvSpPr>
        <p:spPr>
          <a:xfrm>
            <a:off x="836612" y="2218635"/>
            <a:ext cx="6954264" cy="4274239"/>
          </a:xfrm>
        </p:spPr>
        <p:txBody>
          <a:bodyPr>
            <a:normAutofit fontScale="25000" lnSpcReduction="20000"/>
          </a:bodyPr>
          <a:lstStyle/>
          <a:p>
            <a:pPr>
              <a:lnSpc>
                <a:spcPct val="120000"/>
              </a:lnSpc>
            </a:pPr>
            <a:r>
              <a:rPr lang="da-DK" sz="8000" dirty="0">
                <a:solidFill>
                  <a:srgbClr val="003087"/>
                </a:solidFill>
              </a:rPr>
              <a:t>Gennemgå slides og udvælg dem, der er relevante for jer.</a:t>
            </a:r>
            <a:endParaRPr lang="da-DK" sz="8000" dirty="0">
              <a:solidFill>
                <a:srgbClr val="003087"/>
              </a:solidFill>
              <a:ea typeface="Verdana" panose="020B0604030504040204" pitchFamily="34" charset="0"/>
              <a:cs typeface="Verdana" panose="020B0604030504040204" pitchFamily="34" charset="0"/>
            </a:endParaRPr>
          </a:p>
          <a:p>
            <a:pPr>
              <a:lnSpc>
                <a:spcPct val="120000"/>
              </a:lnSpc>
            </a:pPr>
            <a:r>
              <a:rPr lang="da-DK" sz="8000" dirty="0">
                <a:solidFill>
                  <a:srgbClr val="003087"/>
                </a:solidFill>
                <a:ea typeface="Verdana" panose="020B0604030504040204" pitchFamily="34" charset="0"/>
                <a:cs typeface="Verdana" panose="020B0604030504040204" pitchFamily="34" charset="0"/>
              </a:rPr>
              <a:t>Afklar hvilket caseeksempel, der er bedst at bruge hos jer - podcast eller film (s. 7-11)</a:t>
            </a:r>
          </a:p>
          <a:p>
            <a:pPr lvl="1">
              <a:lnSpc>
                <a:spcPct val="120000"/>
              </a:lnSpc>
              <a:buFont typeface="Courier New" panose="02070309020205020404" pitchFamily="49" charset="0"/>
              <a:buChar char="o"/>
            </a:pPr>
            <a:r>
              <a:rPr lang="da-DK" sz="8000" dirty="0">
                <a:solidFill>
                  <a:srgbClr val="003087"/>
                </a:solidFill>
                <a:ea typeface="Verdana" panose="020B0604030504040204" pitchFamily="34" charset="0"/>
                <a:cs typeface="Verdana" panose="020B0604030504040204" pitchFamily="34" charset="0"/>
              </a:rPr>
              <a:t>For podcast: Sørg for at lytte til podcastafsnittet inden, du holder mødet (afsnittet varer ca. 30 min)</a:t>
            </a:r>
          </a:p>
          <a:p>
            <a:pPr lvl="1">
              <a:lnSpc>
                <a:spcPct val="120000"/>
              </a:lnSpc>
              <a:buFont typeface="Courier New" panose="02070309020205020404" pitchFamily="49" charset="0"/>
              <a:buChar char="o"/>
            </a:pPr>
            <a:r>
              <a:rPr lang="da-DK" sz="8000" dirty="0">
                <a:solidFill>
                  <a:srgbClr val="003087"/>
                </a:solidFill>
                <a:ea typeface="Verdana" panose="020B0604030504040204" pitchFamily="34" charset="0"/>
                <a:cs typeface="Verdana" panose="020B0604030504040204" pitchFamily="34" charset="0"/>
              </a:rPr>
              <a:t>For film: Sørg for at se filmen (ca. 3 min) inden mødet</a:t>
            </a:r>
            <a:endParaRPr lang="da-DK" sz="8000" dirty="0">
              <a:solidFill>
                <a:srgbClr val="003087"/>
              </a:solidFill>
              <a:highlight>
                <a:srgbClr val="FFFF00"/>
              </a:highlight>
              <a:ea typeface="Verdana" panose="020B0604030504040204" pitchFamily="34" charset="0"/>
              <a:cs typeface="Verdana" panose="020B0604030504040204" pitchFamily="34" charset="0"/>
            </a:endParaRPr>
          </a:p>
          <a:p>
            <a:pPr>
              <a:lnSpc>
                <a:spcPct val="120000"/>
              </a:lnSpc>
            </a:pPr>
            <a:r>
              <a:rPr lang="da-DK" sz="8000" dirty="0">
                <a:solidFill>
                  <a:srgbClr val="003087"/>
                </a:solidFill>
              </a:rPr>
              <a:t>Udvælg de dilemmaer (s. 12-19), som er mest relevante for jer. Udbyg evt. med dilemmaer fra jeres egen hverdag eller brug dem som et fast element på en række personalemøder med et nyt dilemma hver gang. </a:t>
            </a:r>
          </a:p>
          <a:p>
            <a:pPr>
              <a:lnSpc>
                <a:spcPct val="120000"/>
              </a:lnSpc>
            </a:pPr>
            <a:r>
              <a:rPr lang="da-DK" sz="8000" dirty="0">
                <a:solidFill>
                  <a:srgbClr val="003087"/>
                </a:solidFill>
                <a:ea typeface="Verdana" panose="020B0604030504040204" pitchFamily="34" charset="0"/>
                <a:cs typeface="Verdana" panose="020B0604030504040204" pitchFamily="34" charset="0"/>
              </a:rPr>
              <a:t>Print dialog plakat (evt. i A3-størrelse). Plakaten findes her: at.dk/psykiatri</a:t>
            </a:r>
          </a:p>
        </p:txBody>
      </p:sp>
      <p:sp>
        <p:nvSpPr>
          <p:cNvPr id="3" name="Rektangel 2">
            <a:extLst>
              <a:ext uri="{FF2B5EF4-FFF2-40B4-BE49-F238E27FC236}">
                <a16:creationId xmlns:a16="http://schemas.microsoft.com/office/drawing/2014/main" id="{0E3B88AB-539F-E836-9234-BA2812A6586D}"/>
              </a:ext>
              <a:ext uri="{C183D7F6-B498-43B3-948B-1728B52AA6E4}">
                <adec:decorative xmlns:adec="http://schemas.microsoft.com/office/drawing/2017/decorative" val="1"/>
              </a:ext>
            </a:extLst>
          </p:cNvPr>
          <p:cNvSpPr/>
          <p:nvPr/>
        </p:nvSpPr>
        <p:spPr>
          <a:xfrm>
            <a:off x="8147087" y="2448560"/>
            <a:ext cx="3360168" cy="3987801"/>
          </a:xfrm>
          <a:prstGeom prst="rect">
            <a:avLst/>
          </a:prstGeom>
          <a:solidFill>
            <a:srgbClr val="00308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1" name="Pladsholder til tekst 10">
            <a:extLst>
              <a:ext uri="{FF2B5EF4-FFF2-40B4-BE49-F238E27FC236}">
                <a16:creationId xmlns:a16="http://schemas.microsoft.com/office/drawing/2014/main" id="{A122BB07-6B5C-7447-43DF-FC2DE7FD493C}"/>
              </a:ext>
            </a:extLst>
          </p:cNvPr>
          <p:cNvSpPr>
            <a:spLocks noGrp="1"/>
          </p:cNvSpPr>
          <p:nvPr>
            <p:ph type="body" sz="quarter" idx="3"/>
          </p:nvPr>
        </p:nvSpPr>
        <p:spPr>
          <a:xfrm>
            <a:off x="8602109" y="2579706"/>
            <a:ext cx="2753279" cy="493395"/>
          </a:xfrm>
        </p:spPr>
        <p:txBody>
          <a:bodyPr/>
          <a:lstStyle/>
          <a:p>
            <a:r>
              <a:rPr lang="da-DK" dirty="0">
                <a:solidFill>
                  <a:schemeClr val="bg1"/>
                </a:solidFill>
              </a:rPr>
              <a:t>TIPS</a:t>
            </a:r>
          </a:p>
        </p:txBody>
      </p:sp>
      <p:sp>
        <p:nvSpPr>
          <p:cNvPr id="12" name="Pladsholder til indhold 11">
            <a:extLst>
              <a:ext uri="{FF2B5EF4-FFF2-40B4-BE49-F238E27FC236}">
                <a16:creationId xmlns:a16="http://schemas.microsoft.com/office/drawing/2014/main" id="{68317B6A-18BB-89F5-8642-9B7B15EE0ECA}"/>
              </a:ext>
            </a:extLst>
          </p:cNvPr>
          <p:cNvSpPr>
            <a:spLocks noGrp="1"/>
          </p:cNvSpPr>
          <p:nvPr>
            <p:ph sz="quarter" idx="4"/>
          </p:nvPr>
        </p:nvSpPr>
        <p:spPr>
          <a:xfrm>
            <a:off x="8397765" y="3093459"/>
            <a:ext cx="2858813" cy="3188664"/>
          </a:xfrm>
        </p:spPr>
        <p:txBody>
          <a:bodyPr>
            <a:noAutofit/>
          </a:bodyPr>
          <a:lstStyle/>
          <a:p>
            <a:pPr>
              <a:lnSpc>
                <a:spcPct val="120000"/>
              </a:lnSpc>
            </a:pPr>
            <a:r>
              <a:rPr lang="da-DK" sz="1500" dirty="0">
                <a:solidFill>
                  <a:schemeClr val="bg1"/>
                </a:solidFill>
              </a:rPr>
              <a:t>Højreklik på denne slide i visningen til venstre og vælg “Skjul slide”. Så bliver den gemt i præsentationen, men springes blot over under visning. Så kan du bruge </a:t>
            </a:r>
            <a:br>
              <a:rPr lang="da-DK" sz="1500" dirty="0">
                <a:solidFill>
                  <a:schemeClr val="bg1"/>
                </a:solidFill>
              </a:rPr>
            </a:br>
            <a:r>
              <a:rPr lang="da-DK" sz="1500" dirty="0">
                <a:solidFill>
                  <a:schemeClr val="bg1"/>
                </a:solidFill>
              </a:rPr>
              <a:t>den igen senere.</a:t>
            </a:r>
          </a:p>
          <a:p>
            <a:pPr>
              <a:lnSpc>
                <a:spcPct val="120000"/>
              </a:lnSpc>
            </a:pPr>
            <a:r>
              <a:rPr lang="da-DK" sz="1500" dirty="0">
                <a:solidFill>
                  <a:schemeClr val="bg1"/>
                </a:solidFill>
              </a:rPr>
              <a:t>Læs noter til de valgte slides</a:t>
            </a:r>
            <a:endParaRPr lang="da-DK" sz="1500" dirty="0">
              <a:solidFill>
                <a:schemeClr val="bg1"/>
              </a:solidFill>
              <a:ea typeface="Verdana" panose="020B0604030504040204" pitchFamily="34" charset="0"/>
              <a:cs typeface="Verdana" panose="020B0604030504040204" pitchFamily="34" charset="0"/>
            </a:endParaRPr>
          </a:p>
          <a:p>
            <a:pPr>
              <a:lnSpc>
                <a:spcPct val="120000"/>
              </a:lnSpc>
            </a:pPr>
            <a:r>
              <a:rPr lang="da-DK" sz="1500" dirty="0">
                <a:solidFill>
                  <a:schemeClr val="bg1"/>
                </a:solidFill>
                <a:ea typeface="Verdana" panose="020B0604030504040204" pitchFamily="34" charset="0"/>
                <a:cs typeface="Verdana" panose="020B0604030504040204" pitchFamily="34" charset="0"/>
              </a:rPr>
              <a:t>Printversion af materialet kan hentes på at.dk/psykiatri</a:t>
            </a:r>
          </a:p>
        </p:txBody>
      </p:sp>
    </p:spTree>
    <p:extLst>
      <p:ext uri="{BB962C8B-B14F-4D97-AF65-F5344CB8AC3E}">
        <p14:creationId xmlns:p14="http://schemas.microsoft.com/office/powerpoint/2010/main" val="155159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DB6D3-AF7F-813C-3D3A-D97B35800F9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48E9CF-F2A2-6353-41D4-3578844A301D}"/>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D4DDF58E-F97F-B8B3-ACC6-A2270F8F2C33}"/>
              </a:ext>
            </a:extLst>
          </p:cNvPr>
          <p:cNvSpPr>
            <a:spLocks noGrp="1"/>
          </p:cNvSpPr>
          <p:nvPr>
            <p:ph type="title"/>
          </p:nvPr>
        </p:nvSpPr>
        <p:spPr>
          <a:xfrm>
            <a:off x="1574359" y="1336039"/>
            <a:ext cx="9389016" cy="1084864"/>
          </a:xfrm>
        </p:spPr>
        <p:txBody>
          <a:bodyPr>
            <a:normAutofit fontScale="90000"/>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Film fra Psykiatrisk Afdeling Vejle</a:t>
            </a:r>
          </a:p>
        </p:txBody>
      </p:sp>
      <p:sp>
        <p:nvSpPr>
          <p:cNvPr id="3" name="Pladsholder til indhold 2">
            <a:extLst>
              <a:ext uri="{FF2B5EF4-FFF2-40B4-BE49-F238E27FC236}">
                <a16:creationId xmlns:a16="http://schemas.microsoft.com/office/drawing/2014/main" id="{A72A18D2-F572-39F3-5835-CCFCC6286CFC}"/>
              </a:ext>
            </a:extLst>
          </p:cNvPr>
          <p:cNvSpPr>
            <a:spLocks noGrp="1"/>
          </p:cNvSpPr>
          <p:nvPr>
            <p:ph idx="1"/>
          </p:nvPr>
        </p:nvSpPr>
        <p:spPr>
          <a:xfrm>
            <a:off x="1574359" y="2329463"/>
            <a:ext cx="8534842" cy="3986670"/>
          </a:xfrm>
        </p:spPr>
        <p:txBody>
          <a:bodyPr>
            <a:noAutofit/>
          </a:bodyPr>
          <a:lstStyle/>
          <a:p>
            <a:pPr marL="0" indent="0">
              <a:buSzPct val="100000"/>
              <a:buNone/>
            </a:pPr>
            <a:r>
              <a:rPr lang="da-DK" sz="2000" dirty="0">
                <a:solidFill>
                  <a:srgbClr val="003087"/>
                </a:solidFill>
              </a:rPr>
              <a:t>Har du styr på dine egne og dine kollegers kompetencer i tilspidsede situationer?</a:t>
            </a:r>
          </a:p>
          <a:p>
            <a:pPr marL="0" indent="0">
              <a:lnSpc>
                <a:spcPct val="120000"/>
              </a:lnSpc>
              <a:buSzPct val="100000"/>
              <a:buNone/>
            </a:pPr>
            <a:r>
              <a:rPr lang="da-DK" sz="2000" dirty="0">
                <a:solidFill>
                  <a:srgbClr val="003087"/>
                </a:solidFill>
              </a:rPr>
              <a:t>I Vejle er de ikke længere i tvivl om, hvad de selv kan eller deres kolleger har af erfaringer med at håndtere og nedtrappe svære situationer. </a:t>
            </a:r>
          </a:p>
          <a:p>
            <a:pPr marL="0" indent="0">
              <a:lnSpc>
                <a:spcPct val="120000"/>
              </a:lnSpc>
              <a:buSzPct val="100000"/>
              <a:buNone/>
            </a:pPr>
            <a:r>
              <a:rPr lang="da-DK" sz="2000" dirty="0">
                <a:solidFill>
                  <a:srgbClr val="003087"/>
                </a:solidFill>
              </a:rPr>
              <a:t>Se hvordan de med faste spørgsmål, farvekoder og tydelige udviklingstrin forebygger vold og møder patienterne mest skånsom, når der er behov for at gribe ind. Og som følge af indsatsen har de fået medarbejdere, der er trygge i svære situationer og som deler, hvis de er i tvivl eller ønsker at lære endnu mere.</a:t>
            </a:r>
          </a:p>
          <a:p>
            <a:pPr marL="0" indent="0">
              <a:lnSpc>
                <a:spcPct val="120000"/>
              </a:lnSpc>
              <a:buSzPct val="100000"/>
              <a:buNone/>
            </a:pPr>
            <a:r>
              <a:rPr lang="da-DK" sz="2000" dirty="0">
                <a:solidFill>
                  <a:srgbClr val="003087"/>
                </a:solidFill>
                <a:hlinkClick r:id="rId3"/>
              </a:rPr>
              <a:t>https://at.dk/se-cases/saadan-skaber-4-farver-overblik-i-akutte-situationer/</a:t>
            </a:r>
            <a:endParaRPr lang="da-DK" sz="2000" dirty="0">
              <a:solidFill>
                <a:srgbClr val="003087"/>
              </a:solidFill>
            </a:endParaRPr>
          </a:p>
        </p:txBody>
      </p:sp>
    </p:spTree>
    <p:extLst>
      <p:ext uri="{BB962C8B-B14F-4D97-AF65-F5344CB8AC3E}">
        <p14:creationId xmlns:p14="http://schemas.microsoft.com/office/powerpoint/2010/main" val="2898463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DB6D3-AF7F-813C-3D3A-D97B35800F9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48E9CF-F2A2-6353-41D4-3578844A301D}"/>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D4DDF58E-F97F-B8B3-ACC6-A2270F8F2C33}"/>
              </a:ext>
            </a:extLst>
          </p:cNvPr>
          <p:cNvSpPr>
            <a:spLocks noGrp="1"/>
          </p:cNvSpPr>
          <p:nvPr>
            <p:ph type="title"/>
          </p:nvPr>
        </p:nvSpPr>
        <p:spPr>
          <a:xfrm>
            <a:off x="1574359" y="1336039"/>
            <a:ext cx="9389016" cy="1084864"/>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Tal sammen om filmen</a:t>
            </a:r>
          </a:p>
        </p:txBody>
      </p:sp>
      <p:sp>
        <p:nvSpPr>
          <p:cNvPr id="3" name="Pladsholder til indhold 2">
            <a:extLst>
              <a:ext uri="{FF2B5EF4-FFF2-40B4-BE49-F238E27FC236}">
                <a16:creationId xmlns:a16="http://schemas.microsoft.com/office/drawing/2014/main" id="{A72A18D2-F572-39F3-5835-CCFCC6286CFC}"/>
              </a:ext>
            </a:extLst>
          </p:cNvPr>
          <p:cNvSpPr>
            <a:spLocks noGrp="1"/>
          </p:cNvSpPr>
          <p:nvPr>
            <p:ph idx="1"/>
          </p:nvPr>
        </p:nvSpPr>
        <p:spPr>
          <a:xfrm>
            <a:off x="1574359" y="2329463"/>
            <a:ext cx="8534842" cy="3600838"/>
          </a:xfrm>
        </p:spPr>
        <p:txBody>
          <a:bodyPr>
            <a:normAutofit/>
          </a:bodyPr>
          <a:lstStyle/>
          <a:p>
            <a:pPr marL="0" indent="0">
              <a:buSzPct val="100000"/>
              <a:buNone/>
            </a:pPr>
            <a:r>
              <a:rPr lang="da-DK" sz="2400" dirty="0">
                <a:solidFill>
                  <a:srgbClr val="003087"/>
                </a:solidFill>
              </a:rPr>
              <a:t>Hvad giver casen jer af tanker?</a:t>
            </a:r>
          </a:p>
          <a:p>
            <a:pPr marL="0" indent="0">
              <a:buSzPct val="100000"/>
              <a:buNone/>
            </a:pPr>
            <a:r>
              <a:rPr lang="da-DK" sz="2400" dirty="0">
                <a:solidFill>
                  <a:srgbClr val="003087"/>
                </a:solidFill>
              </a:rPr>
              <a:t>Hvordan taler I om jeres kompetencer?</a:t>
            </a:r>
          </a:p>
          <a:p>
            <a:pPr marL="0" indent="0">
              <a:buSzPct val="100000"/>
              <a:buNone/>
            </a:pPr>
            <a:r>
              <a:rPr lang="da-DK" sz="2400" dirty="0">
                <a:solidFill>
                  <a:srgbClr val="003087"/>
                </a:solidFill>
              </a:rPr>
              <a:t>Er der noget i tilgangen hos Psykiatrisk Afdeling Vejle, som vi kan lære af eller gøre på samme måde?</a:t>
            </a:r>
          </a:p>
        </p:txBody>
      </p:sp>
    </p:spTree>
    <p:extLst>
      <p:ext uri="{BB962C8B-B14F-4D97-AF65-F5344CB8AC3E}">
        <p14:creationId xmlns:p14="http://schemas.microsoft.com/office/powerpoint/2010/main" val="2763959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9370A-CE60-4EDE-5E2E-078BE15E80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8598805-0C1E-804E-3C2D-003E5477E13D}"/>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Titel 1">
            <a:extLst>
              <a:ext uri="{FF2B5EF4-FFF2-40B4-BE49-F238E27FC236}">
                <a16:creationId xmlns:a16="http://schemas.microsoft.com/office/drawing/2014/main" id="{35D6238C-5556-EAB5-B2BF-D6A73DD483F9}"/>
              </a:ext>
            </a:extLst>
          </p:cNvPr>
          <p:cNvSpPr>
            <a:spLocks noGrp="1"/>
          </p:cNvSpPr>
          <p:nvPr>
            <p:ph type="title"/>
          </p:nvPr>
        </p:nvSpPr>
        <p:spPr>
          <a:xfrm>
            <a:off x="1401492" y="2766218"/>
            <a:ext cx="9389016" cy="1325563"/>
          </a:xfrm>
        </p:spPr>
        <p:txBody>
          <a:bodyPr>
            <a:normAutofit/>
          </a:bodyPr>
          <a:lstStyle/>
          <a:p>
            <a:pPr algn="ctr"/>
            <a:r>
              <a:rPr lang="da-DK" sz="7200" b="1" spc="-150" dirty="0">
                <a:solidFill>
                  <a:schemeClr val="bg1"/>
                </a:solidFill>
                <a:latin typeface="Verdana" panose="020B0604030504040204" pitchFamily="34" charset="0"/>
                <a:ea typeface="Verdana" panose="020B0604030504040204" pitchFamily="34" charset="0"/>
                <a:cs typeface="Verdana" panose="020B0604030504040204" pitchFamily="34" charset="0"/>
              </a:rPr>
              <a:t>Dilemmaer</a:t>
            </a:r>
          </a:p>
        </p:txBody>
      </p:sp>
    </p:spTree>
    <p:extLst>
      <p:ext uri="{BB962C8B-B14F-4D97-AF65-F5344CB8AC3E}">
        <p14:creationId xmlns:p14="http://schemas.microsoft.com/office/powerpoint/2010/main" val="4136972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E2AA9-52DF-62F4-CFB1-CA8EC961716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A538730-D27B-E359-E363-D3270E11277C}"/>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Dilemma #1</a:t>
            </a:r>
          </a:p>
        </p:txBody>
      </p:sp>
      <p:sp>
        <p:nvSpPr>
          <p:cNvPr id="3" name="Pladsholder til indhold 2">
            <a:extLst>
              <a:ext uri="{FF2B5EF4-FFF2-40B4-BE49-F238E27FC236}">
                <a16:creationId xmlns:a16="http://schemas.microsoft.com/office/drawing/2014/main" id="{3FB4330E-0244-579A-1EF1-2B1D226F497C}"/>
              </a:ext>
            </a:extLst>
          </p:cNvPr>
          <p:cNvSpPr>
            <a:spLocks noGrp="1"/>
          </p:cNvSpPr>
          <p:nvPr>
            <p:ph idx="1"/>
          </p:nvPr>
        </p:nvSpPr>
        <p:spPr>
          <a:xfrm>
            <a:off x="1574358" y="2115210"/>
            <a:ext cx="5882243" cy="3600838"/>
          </a:xfrm>
        </p:spPr>
        <p:txBody>
          <a:bodyPr>
            <a:normAutofit/>
          </a:bodyPr>
          <a:lstStyle/>
          <a:p>
            <a:pPr marL="0" indent="0">
              <a:buSzPct val="100000"/>
              <a:buNone/>
            </a:pPr>
            <a:r>
              <a:rPr lang="da-DK" sz="2400" dirty="0">
                <a:solidFill>
                  <a:srgbClr val="003087"/>
                </a:solidFill>
              </a:rPr>
              <a:t>Du skal til lægen med en patient/borger i forbindelse med et alvorligt somatisk sygdomsforløb. Patienten/borgeren er normalt rolig, men kan pludseligt gå i affekt, hvis vedkommende presses. På grund af sygdom blandt kolleger er der ikke nogen, der kan tage med i dag.</a:t>
            </a:r>
          </a:p>
          <a:p>
            <a:pPr marL="0" indent="0">
              <a:spcBef>
                <a:spcPts val="4600"/>
              </a:spcBef>
              <a:buSzPct val="100000"/>
              <a:buNone/>
            </a:pPr>
            <a:r>
              <a:rPr lang="da-DK" sz="2400" dirty="0">
                <a:solidFill>
                  <a:srgbClr val="003087"/>
                </a:solidFill>
              </a:rPr>
              <a:t>Hvad gør du?</a:t>
            </a:r>
          </a:p>
        </p:txBody>
      </p:sp>
    </p:spTree>
    <p:extLst>
      <p:ext uri="{BB962C8B-B14F-4D97-AF65-F5344CB8AC3E}">
        <p14:creationId xmlns:p14="http://schemas.microsoft.com/office/powerpoint/2010/main" val="2556729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E2AA9-52DF-62F4-CFB1-CA8EC961716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A538730-D27B-E359-E363-D3270E11277C}"/>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Dilemma #2</a:t>
            </a:r>
          </a:p>
        </p:txBody>
      </p:sp>
      <p:sp>
        <p:nvSpPr>
          <p:cNvPr id="3" name="Pladsholder til indhold 2">
            <a:extLst>
              <a:ext uri="{FF2B5EF4-FFF2-40B4-BE49-F238E27FC236}">
                <a16:creationId xmlns:a16="http://schemas.microsoft.com/office/drawing/2014/main" id="{3FB4330E-0244-579A-1EF1-2B1D226F497C}"/>
              </a:ext>
            </a:extLst>
          </p:cNvPr>
          <p:cNvSpPr>
            <a:spLocks noGrp="1"/>
          </p:cNvSpPr>
          <p:nvPr>
            <p:ph idx="1"/>
          </p:nvPr>
        </p:nvSpPr>
        <p:spPr>
          <a:xfrm>
            <a:off x="1574358" y="2115210"/>
            <a:ext cx="5882243" cy="3600838"/>
          </a:xfrm>
        </p:spPr>
        <p:txBody>
          <a:bodyPr>
            <a:normAutofit/>
          </a:bodyPr>
          <a:lstStyle/>
          <a:p>
            <a:pPr marL="0" indent="0">
              <a:buSzPct val="100000"/>
              <a:buNone/>
            </a:pPr>
            <a:r>
              <a:rPr lang="da-DK" sz="2400" dirty="0">
                <a:solidFill>
                  <a:srgbClr val="003087"/>
                </a:solidFill>
              </a:rPr>
              <a:t>En borger/patient bliver opkørt, hæver stemmen og virker truende. Borgeren/patienten har ikke tidligere haft udadreagerende adfærd. Du står alene.</a:t>
            </a:r>
          </a:p>
          <a:p>
            <a:pPr marL="0" indent="0">
              <a:spcBef>
                <a:spcPts val="4600"/>
              </a:spcBef>
              <a:buSzPct val="100000"/>
              <a:buNone/>
            </a:pPr>
            <a:r>
              <a:rPr lang="da-DK" sz="2400" dirty="0">
                <a:solidFill>
                  <a:srgbClr val="003087"/>
                </a:solidFill>
              </a:rPr>
              <a:t>Hvad gør du i situationen og efterfølgende?</a:t>
            </a:r>
          </a:p>
        </p:txBody>
      </p:sp>
    </p:spTree>
    <p:extLst>
      <p:ext uri="{BB962C8B-B14F-4D97-AF65-F5344CB8AC3E}">
        <p14:creationId xmlns:p14="http://schemas.microsoft.com/office/powerpoint/2010/main" val="4035151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E2AA9-52DF-62F4-CFB1-CA8EC961716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A538730-D27B-E359-E363-D3270E11277C}"/>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Dilemma #3</a:t>
            </a:r>
          </a:p>
        </p:txBody>
      </p:sp>
      <p:sp>
        <p:nvSpPr>
          <p:cNvPr id="3" name="Pladsholder til indhold 2">
            <a:extLst>
              <a:ext uri="{FF2B5EF4-FFF2-40B4-BE49-F238E27FC236}">
                <a16:creationId xmlns:a16="http://schemas.microsoft.com/office/drawing/2014/main" id="{3FB4330E-0244-579A-1EF1-2B1D226F497C}"/>
              </a:ext>
            </a:extLst>
          </p:cNvPr>
          <p:cNvSpPr>
            <a:spLocks noGrp="1"/>
          </p:cNvSpPr>
          <p:nvPr>
            <p:ph idx="1"/>
          </p:nvPr>
        </p:nvSpPr>
        <p:spPr>
          <a:xfrm>
            <a:off x="1574358" y="2115210"/>
            <a:ext cx="5882243" cy="3600838"/>
          </a:xfrm>
        </p:spPr>
        <p:txBody>
          <a:bodyPr>
            <a:normAutofit lnSpcReduction="10000"/>
          </a:bodyPr>
          <a:lstStyle/>
          <a:p>
            <a:pPr marL="0" indent="0">
              <a:buSzPct val="100000"/>
              <a:buNone/>
            </a:pPr>
            <a:r>
              <a:rPr lang="da-DK" sz="2400" dirty="0">
                <a:solidFill>
                  <a:srgbClr val="003087"/>
                </a:solidFill>
              </a:rPr>
              <a:t>Du og en kollega er i kontakt med en borger/patient, der bliver udadreagerende. Du trækker dig, men din kollega bliver i situationen og udsættes for vold som skub eller slag.</a:t>
            </a:r>
          </a:p>
          <a:p>
            <a:pPr marL="0" indent="0">
              <a:spcBef>
                <a:spcPts val="4200"/>
              </a:spcBef>
              <a:buSzPct val="100000"/>
              <a:buNone/>
            </a:pPr>
            <a:r>
              <a:rPr lang="da-DK" sz="2400" dirty="0">
                <a:solidFill>
                  <a:srgbClr val="003087"/>
                </a:solidFill>
              </a:rPr>
              <a:t>Hvad gør du i situationen?</a:t>
            </a:r>
          </a:p>
          <a:p>
            <a:pPr marL="0" indent="0">
              <a:spcBef>
                <a:spcPts val="4200"/>
              </a:spcBef>
              <a:buSzPct val="100000"/>
              <a:buNone/>
            </a:pPr>
            <a:r>
              <a:rPr lang="da-DK" sz="2400" dirty="0">
                <a:solidFill>
                  <a:srgbClr val="003087"/>
                </a:solidFill>
              </a:rPr>
              <a:t>Hvad gør I (som kolleger og arbejdsplads) bagefter?</a:t>
            </a:r>
          </a:p>
        </p:txBody>
      </p:sp>
    </p:spTree>
    <p:extLst>
      <p:ext uri="{BB962C8B-B14F-4D97-AF65-F5344CB8AC3E}">
        <p14:creationId xmlns:p14="http://schemas.microsoft.com/office/powerpoint/2010/main" val="1716703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D1F0D-EC82-56B1-9FF4-83A3A400DFB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A39C64-5271-7F08-CEC4-A383BD643C3C}"/>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Dilemma #4</a:t>
            </a:r>
          </a:p>
        </p:txBody>
      </p:sp>
      <p:sp>
        <p:nvSpPr>
          <p:cNvPr id="3" name="Pladsholder til indhold 2">
            <a:extLst>
              <a:ext uri="{FF2B5EF4-FFF2-40B4-BE49-F238E27FC236}">
                <a16:creationId xmlns:a16="http://schemas.microsoft.com/office/drawing/2014/main" id="{B742DCA0-A61C-0C31-50EB-809FE71DAB5E}"/>
              </a:ext>
            </a:extLst>
          </p:cNvPr>
          <p:cNvSpPr>
            <a:spLocks noGrp="1"/>
          </p:cNvSpPr>
          <p:nvPr>
            <p:ph idx="1"/>
          </p:nvPr>
        </p:nvSpPr>
        <p:spPr>
          <a:xfrm>
            <a:off x="1574359" y="2115210"/>
            <a:ext cx="5448610" cy="3600838"/>
          </a:xfrm>
        </p:spPr>
        <p:txBody>
          <a:bodyPr>
            <a:normAutofit/>
          </a:bodyPr>
          <a:lstStyle/>
          <a:p>
            <a:pPr marL="0" indent="0">
              <a:buSzPct val="100000"/>
              <a:buNone/>
            </a:pPr>
            <a:r>
              <a:rPr lang="da-DK" sz="2400" dirty="0">
                <a:solidFill>
                  <a:srgbClr val="003087"/>
                </a:solidFill>
              </a:rPr>
              <a:t>Du arbejder i et team med en kollega, der sjældent fortæller om de meget komplekse borgere/patienter (socialt og adfærdsregulerende), som I arbejder med. Det er din oplevelse, at kollegaen undervurderer adfærd, du vurderer udgør en sikkerhedsrisiko.</a:t>
            </a:r>
          </a:p>
          <a:p>
            <a:pPr marL="0" indent="0">
              <a:spcBef>
                <a:spcPts val="4600"/>
              </a:spcBef>
              <a:buSzPct val="100000"/>
              <a:buNone/>
            </a:pPr>
            <a:r>
              <a:rPr lang="da-DK" sz="2400" dirty="0">
                <a:solidFill>
                  <a:srgbClr val="003087"/>
                </a:solidFill>
              </a:rPr>
              <a:t>Hvad gør du?</a:t>
            </a:r>
          </a:p>
        </p:txBody>
      </p:sp>
    </p:spTree>
    <p:extLst>
      <p:ext uri="{BB962C8B-B14F-4D97-AF65-F5344CB8AC3E}">
        <p14:creationId xmlns:p14="http://schemas.microsoft.com/office/powerpoint/2010/main" val="1291516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D1F0D-EC82-56B1-9FF4-83A3A400DFB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A39C64-5271-7F08-CEC4-A383BD643C3C}"/>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Dilemma #5</a:t>
            </a:r>
          </a:p>
        </p:txBody>
      </p:sp>
      <p:sp>
        <p:nvSpPr>
          <p:cNvPr id="3" name="Pladsholder til indhold 2">
            <a:extLst>
              <a:ext uri="{FF2B5EF4-FFF2-40B4-BE49-F238E27FC236}">
                <a16:creationId xmlns:a16="http://schemas.microsoft.com/office/drawing/2014/main" id="{B742DCA0-A61C-0C31-50EB-809FE71DAB5E}"/>
              </a:ext>
            </a:extLst>
          </p:cNvPr>
          <p:cNvSpPr>
            <a:spLocks noGrp="1"/>
          </p:cNvSpPr>
          <p:nvPr>
            <p:ph idx="1"/>
          </p:nvPr>
        </p:nvSpPr>
        <p:spPr>
          <a:xfrm>
            <a:off x="1574359" y="2115210"/>
            <a:ext cx="5923721" cy="4222528"/>
          </a:xfrm>
        </p:spPr>
        <p:txBody>
          <a:bodyPr>
            <a:normAutofit/>
          </a:bodyPr>
          <a:lstStyle/>
          <a:p>
            <a:pPr marL="0" indent="0">
              <a:buSzPct val="100000"/>
              <a:buNone/>
            </a:pPr>
            <a:r>
              <a:rPr lang="da-DK" sz="2400" dirty="0">
                <a:solidFill>
                  <a:srgbClr val="003087"/>
                </a:solidFill>
              </a:rPr>
              <a:t>En mindre gruppe af dine kolleger overholder ikke de aftaler, I har lavet i forhold til patienter/borgere. For eksempel er der nogle af kollegerne, der går alene ind til en patient/borger, hvor det er aftalt, at I skal være to. Du er urolig for dine kollegers sikkerhed, når de går alene ind, og at jeres aftaler ikke overholdes. </a:t>
            </a:r>
          </a:p>
          <a:p>
            <a:pPr marL="0" indent="0">
              <a:spcBef>
                <a:spcPts val="4600"/>
              </a:spcBef>
              <a:buSzPct val="100000"/>
              <a:buNone/>
            </a:pPr>
            <a:r>
              <a:rPr lang="da-DK" sz="2400" dirty="0">
                <a:solidFill>
                  <a:srgbClr val="003087"/>
                </a:solidFill>
              </a:rPr>
              <a:t>Hvad gør du?</a:t>
            </a:r>
          </a:p>
        </p:txBody>
      </p:sp>
    </p:spTree>
    <p:extLst>
      <p:ext uri="{BB962C8B-B14F-4D97-AF65-F5344CB8AC3E}">
        <p14:creationId xmlns:p14="http://schemas.microsoft.com/office/powerpoint/2010/main" val="504880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D1F0D-EC82-56B1-9FF4-83A3A400DFB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A39C64-5271-7F08-CEC4-A383BD643C3C}"/>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Dilemma #6</a:t>
            </a:r>
          </a:p>
        </p:txBody>
      </p:sp>
      <p:sp>
        <p:nvSpPr>
          <p:cNvPr id="3" name="Pladsholder til indhold 2">
            <a:extLst>
              <a:ext uri="{FF2B5EF4-FFF2-40B4-BE49-F238E27FC236}">
                <a16:creationId xmlns:a16="http://schemas.microsoft.com/office/drawing/2014/main" id="{B742DCA0-A61C-0C31-50EB-809FE71DAB5E}"/>
              </a:ext>
            </a:extLst>
          </p:cNvPr>
          <p:cNvSpPr>
            <a:spLocks noGrp="1"/>
          </p:cNvSpPr>
          <p:nvPr>
            <p:ph idx="1"/>
          </p:nvPr>
        </p:nvSpPr>
        <p:spPr>
          <a:xfrm>
            <a:off x="1574359" y="2115210"/>
            <a:ext cx="6077172" cy="4270350"/>
          </a:xfrm>
        </p:spPr>
        <p:txBody>
          <a:bodyPr>
            <a:normAutofit/>
          </a:bodyPr>
          <a:lstStyle/>
          <a:p>
            <a:pPr marL="0" indent="0">
              <a:buSzPct val="100000"/>
              <a:buNone/>
            </a:pPr>
            <a:r>
              <a:rPr lang="da-DK" sz="2400" dirty="0">
                <a:solidFill>
                  <a:srgbClr val="003087"/>
                </a:solidFill>
              </a:rPr>
              <a:t>Efter en periode med flere nye ansatte og behov for vikardækning oplever du, at der er et ekstra pres. Som erfaren oplever du, at du er meget på overfor de mest komplekse patienter/borgere, fordi det virker mest konfliktnedtrappende med kendt personale. Det øgede ansvar påvirker dig sådan, at du i nogle situationer reagerer uhensigtsmæssigt overfor borgere/patienter.</a:t>
            </a:r>
          </a:p>
          <a:p>
            <a:pPr marL="0" indent="0">
              <a:spcBef>
                <a:spcPts val="4600"/>
              </a:spcBef>
              <a:buSzPct val="100000"/>
              <a:buNone/>
            </a:pPr>
            <a:r>
              <a:rPr lang="da-DK" sz="2400" dirty="0">
                <a:solidFill>
                  <a:srgbClr val="003087"/>
                </a:solidFill>
              </a:rPr>
              <a:t>Hvad gør du?</a:t>
            </a:r>
          </a:p>
        </p:txBody>
      </p:sp>
    </p:spTree>
    <p:extLst>
      <p:ext uri="{BB962C8B-B14F-4D97-AF65-F5344CB8AC3E}">
        <p14:creationId xmlns:p14="http://schemas.microsoft.com/office/powerpoint/2010/main" val="3654040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D1F0D-EC82-56B1-9FF4-83A3A400DFB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0A39C64-5271-7F08-CEC4-A383BD643C3C}"/>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Opsamling</a:t>
            </a:r>
          </a:p>
        </p:txBody>
      </p:sp>
      <p:sp>
        <p:nvSpPr>
          <p:cNvPr id="3" name="Pladsholder til indhold 2">
            <a:extLst>
              <a:ext uri="{FF2B5EF4-FFF2-40B4-BE49-F238E27FC236}">
                <a16:creationId xmlns:a16="http://schemas.microsoft.com/office/drawing/2014/main" id="{B742DCA0-A61C-0C31-50EB-809FE71DAB5E}"/>
              </a:ext>
            </a:extLst>
          </p:cNvPr>
          <p:cNvSpPr>
            <a:spLocks noGrp="1"/>
          </p:cNvSpPr>
          <p:nvPr>
            <p:ph idx="1"/>
          </p:nvPr>
        </p:nvSpPr>
        <p:spPr>
          <a:xfrm>
            <a:off x="1574359" y="2480440"/>
            <a:ext cx="8770644" cy="3905119"/>
          </a:xfrm>
        </p:spPr>
        <p:txBody>
          <a:bodyPr>
            <a:normAutofit/>
          </a:bodyPr>
          <a:lstStyle/>
          <a:p>
            <a:pPr>
              <a:buSzPct val="100000"/>
            </a:pPr>
            <a:r>
              <a:rPr lang="da-DK" sz="3200" dirty="0">
                <a:solidFill>
                  <a:srgbClr val="003087"/>
                </a:solidFill>
              </a:rPr>
              <a:t>Hvor er I enige?</a:t>
            </a:r>
          </a:p>
          <a:p>
            <a:pPr>
              <a:buSzPct val="100000"/>
            </a:pPr>
            <a:r>
              <a:rPr lang="da-DK" sz="3200" dirty="0">
                <a:solidFill>
                  <a:srgbClr val="003087"/>
                </a:solidFill>
              </a:rPr>
              <a:t>Er der forskel på jeres måde at handle på? </a:t>
            </a:r>
          </a:p>
          <a:p>
            <a:pPr>
              <a:buSzPct val="100000"/>
            </a:pPr>
            <a:r>
              <a:rPr lang="da-DK" sz="3200" dirty="0">
                <a:solidFill>
                  <a:srgbClr val="003087"/>
                </a:solidFill>
              </a:rPr>
              <a:t>Hvad skyldes det, at I vil handle forskelligt? (erfaringer, kompetencer, m.m.)</a:t>
            </a:r>
          </a:p>
          <a:p>
            <a:pPr>
              <a:buSzPct val="100000"/>
            </a:pPr>
            <a:r>
              <a:rPr lang="da-DK" sz="3200" dirty="0">
                <a:solidFill>
                  <a:srgbClr val="003087"/>
                </a:solidFill>
              </a:rPr>
              <a:t>Andre refleksioner?</a:t>
            </a:r>
          </a:p>
        </p:txBody>
      </p:sp>
    </p:spTree>
    <p:extLst>
      <p:ext uri="{BB962C8B-B14F-4D97-AF65-F5344CB8AC3E}">
        <p14:creationId xmlns:p14="http://schemas.microsoft.com/office/powerpoint/2010/main" val="2379132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lede 7" descr="Logo, Arbejdstilsynet">
            <a:extLst>
              <a:ext uri="{FF2B5EF4-FFF2-40B4-BE49-F238E27FC236}">
                <a16:creationId xmlns:a16="http://schemas.microsoft.com/office/drawing/2014/main" id="{A972CC91-E89C-8DED-6115-8800AB23DA92}"/>
              </a:ext>
            </a:extLst>
          </p:cNvPr>
          <p:cNvPicPr>
            <a:picLocks noChangeAspect="1"/>
          </p:cNvPicPr>
          <p:nvPr/>
        </p:nvPicPr>
        <p:blipFill>
          <a:blip r:embed="rId3"/>
          <a:srcRect t="22886" b="24478"/>
          <a:stretch/>
        </p:blipFill>
        <p:spPr>
          <a:xfrm>
            <a:off x="303530" y="501040"/>
            <a:ext cx="1433830" cy="413359"/>
          </a:xfrm>
          <a:prstGeom prst="rect">
            <a:avLst/>
          </a:prstGeom>
        </p:spPr>
      </p:pic>
      <p:sp>
        <p:nvSpPr>
          <p:cNvPr id="2" name="Titel 1">
            <a:extLst>
              <a:ext uri="{FF2B5EF4-FFF2-40B4-BE49-F238E27FC236}">
                <a16:creationId xmlns:a16="http://schemas.microsoft.com/office/drawing/2014/main" id="{17D5FDA0-4F7C-C344-8555-486C6E90C411}"/>
              </a:ext>
              <a:ext uri="{C183D7F6-B498-43B3-948B-1728B52AA6E4}">
                <adec:decorative xmlns:adec="http://schemas.microsoft.com/office/drawing/2017/decorative" val="1"/>
              </a:ext>
            </a:extLst>
          </p:cNvPr>
          <p:cNvSpPr>
            <a:spLocks noGrp="1"/>
          </p:cNvSpPr>
          <p:nvPr>
            <p:ph type="title"/>
          </p:nvPr>
        </p:nvSpPr>
        <p:spPr>
          <a:xfrm>
            <a:off x="3471862" y="2060575"/>
            <a:ext cx="5619750" cy="2301875"/>
          </a:xfrm>
        </p:spPr>
        <p:txBody>
          <a:bodyPr anchor="t">
            <a:normAutofit fontScale="90000"/>
          </a:bodyPr>
          <a:lstStyle/>
          <a:p>
            <a:pPr algn="l">
              <a:lnSpc>
                <a:spcPct val="67000"/>
              </a:lnSpc>
            </a:pPr>
            <a:r>
              <a:rPr lang="en-GB" sz="12800" b="1" dirty="0">
                <a:solidFill>
                  <a:schemeClr val="bg1"/>
                </a:solidFill>
                <a:latin typeface="+mn-lt"/>
                <a:ea typeface="Verdana" panose="020B0604030504040204" pitchFamily="34" charset="0"/>
                <a:cs typeface="Arial" panose="020B0604020202020204" pitchFamily="34" charset="0"/>
              </a:rPr>
              <a:t>SIKRE</a:t>
            </a:r>
            <a:r>
              <a:rPr lang="en-GB" b="1" dirty="0">
                <a:solidFill>
                  <a:schemeClr val="bg1"/>
                </a:solidFill>
                <a:latin typeface="+mn-lt"/>
                <a:ea typeface="Verdana" panose="020B0604030504040204" pitchFamily="34" charset="0"/>
                <a:cs typeface="Arial" panose="020B0604020202020204" pitchFamily="34" charset="0"/>
              </a:rPr>
              <a:t> </a:t>
            </a:r>
            <a:r>
              <a:rPr lang="en-GB" sz="11100" dirty="0">
                <a:solidFill>
                  <a:schemeClr val="bg1"/>
                </a:solidFill>
                <a:latin typeface="+mn-lt"/>
                <a:ea typeface="Verdana" panose="020B0604030504040204" pitchFamily="34" charset="0"/>
                <a:cs typeface="Arial" panose="020B0604020202020204" pitchFamily="34" charset="0"/>
              </a:rPr>
              <a:t>SAMMEN</a:t>
            </a:r>
            <a:endParaRPr lang="en-GB" sz="11100" b="1" dirty="0">
              <a:solidFill>
                <a:schemeClr val="bg1"/>
              </a:solidFill>
              <a:latin typeface="+mn-lt"/>
              <a:ea typeface="Verdana" panose="020B0604030504040204" pitchFamily="34" charset="0"/>
              <a:cs typeface="Arial" panose="020B0604020202020204" pitchFamily="34" charset="0"/>
            </a:endParaRPr>
          </a:p>
        </p:txBody>
      </p:sp>
      <p:sp>
        <p:nvSpPr>
          <p:cNvPr id="3" name="Pladsholder til indhold 2">
            <a:extLst>
              <a:ext uri="{FF2B5EF4-FFF2-40B4-BE49-F238E27FC236}">
                <a16:creationId xmlns:a16="http://schemas.microsoft.com/office/drawing/2014/main" id="{883B7FF5-EE88-5817-726B-76CA5CF04197}"/>
              </a:ext>
            </a:extLst>
          </p:cNvPr>
          <p:cNvSpPr>
            <a:spLocks noGrp="1"/>
          </p:cNvSpPr>
          <p:nvPr>
            <p:ph sz="quarter" idx="13"/>
          </p:nvPr>
        </p:nvSpPr>
        <p:spPr>
          <a:xfrm>
            <a:off x="3508375" y="4146293"/>
            <a:ext cx="3605213" cy="1293509"/>
          </a:xfrm>
        </p:spPr>
        <p:txBody>
          <a:bodyPr>
            <a:normAutofit/>
          </a:bodyPr>
          <a:lstStyle/>
          <a:p>
            <a:pPr marL="0" indent="0">
              <a:lnSpc>
                <a:spcPct val="80000"/>
              </a:lnSpc>
              <a:spcBef>
                <a:spcPts val="200"/>
              </a:spcBef>
            </a:pPr>
            <a:r>
              <a:rPr lang="da-DK" sz="2300" b="1" dirty="0">
                <a:solidFill>
                  <a:schemeClr val="bg1"/>
                </a:solidFill>
              </a:rPr>
              <a:t>ER DU SIKKER PÅ,</a:t>
            </a:r>
          </a:p>
          <a:p>
            <a:pPr marL="0" indent="0">
              <a:lnSpc>
                <a:spcPct val="80000"/>
              </a:lnSpc>
              <a:spcBef>
                <a:spcPts val="200"/>
              </a:spcBef>
            </a:pPr>
            <a:r>
              <a:rPr lang="da-DK" sz="2300" b="1" dirty="0">
                <a:solidFill>
                  <a:schemeClr val="bg1"/>
                </a:solidFill>
              </a:rPr>
              <a:t>DU ER SIKKER NOK?</a:t>
            </a:r>
          </a:p>
        </p:txBody>
      </p:sp>
    </p:spTree>
    <p:extLst>
      <p:ext uri="{BB962C8B-B14F-4D97-AF65-F5344CB8AC3E}">
        <p14:creationId xmlns:p14="http://schemas.microsoft.com/office/powerpoint/2010/main" val="3802129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ED5F0-3735-DAB4-0E6D-D73E4C2D607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A2B69BC-E9E5-9565-113B-54DE6402ABE8}"/>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Titel 1">
            <a:extLst>
              <a:ext uri="{FF2B5EF4-FFF2-40B4-BE49-F238E27FC236}">
                <a16:creationId xmlns:a16="http://schemas.microsoft.com/office/drawing/2014/main" id="{8CA68198-509E-17C0-C133-0883A7547271}"/>
              </a:ext>
            </a:extLst>
          </p:cNvPr>
          <p:cNvSpPr>
            <a:spLocks noGrp="1"/>
          </p:cNvSpPr>
          <p:nvPr>
            <p:ph type="title"/>
          </p:nvPr>
        </p:nvSpPr>
        <p:spPr>
          <a:xfrm>
            <a:off x="1401492" y="2766218"/>
            <a:ext cx="9389016" cy="1325563"/>
          </a:xfrm>
        </p:spPr>
        <p:txBody>
          <a:bodyPr>
            <a:normAutofit/>
          </a:bodyPr>
          <a:lstStyle/>
          <a:p>
            <a:pPr algn="ctr"/>
            <a:r>
              <a:rPr lang="da-DK" sz="7200" b="1" spc="-150" dirty="0">
                <a:solidFill>
                  <a:schemeClr val="bg1"/>
                </a:solidFill>
                <a:latin typeface="Verdana" panose="020B0604030504040204" pitchFamily="34" charset="0"/>
                <a:ea typeface="Verdana" panose="020B0604030504040204" pitchFamily="34" charset="0"/>
                <a:cs typeface="Verdana" panose="020B0604030504040204" pitchFamily="34" charset="0"/>
              </a:rPr>
              <a:t>Vores løsninger</a:t>
            </a:r>
          </a:p>
        </p:txBody>
      </p:sp>
    </p:spTree>
    <p:extLst>
      <p:ext uri="{BB962C8B-B14F-4D97-AF65-F5344CB8AC3E}">
        <p14:creationId xmlns:p14="http://schemas.microsoft.com/office/powerpoint/2010/main" val="3147709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62F41-207E-FC39-480D-CF87C4B6C0F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2C56F40-5C19-E046-B7FB-4610C168B3FB}"/>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t>v</a:t>
            </a:r>
          </a:p>
        </p:txBody>
      </p:sp>
      <p:sp>
        <p:nvSpPr>
          <p:cNvPr id="2" name="Titel 1">
            <a:extLst>
              <a:ext uri="{FF2B5EF4-FFF2-40B4-BE49-F238E27FC236}">
                <a16:creationId xmlns:a16="http://schemas.microsoft.com/office/drawing/2014/main" id="{BC91F73C-66E3-5F3E-D312-7A5CA5A53A7D}"/>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Dialogplakat</a:t>
            </a:r>
          </a:p>
        </p:txBody>
      </p:sp>
      <p:sp>
        <p:nvSpPr>
          <p:cNvPr id="3" name="Pladsholder til indhold 2">
            <a:extLst>
              <a:ext uri="{FF2B5EF4-FFF2-40B4-BE49-F238E27FC236}">
                <a16:creationId xmlns:a16="http://schemas.microsoft.com/office/drawing/2014/main" id="{49502022-1873-753E-186B-752F813F490B}"/>
              </a:ext>
            </a:extLst>
          </p:cNvPr>
          <p:cNvSpPr>
            <a:spLocks noGrp="1"/>
          </p:cNvSpPr>
          <p:nvPr>
            <p:ph idx="1"/>
          </p:nvPr>
        </p:nvSpPr>
        <p:spPr>
          <a:xfrm>
            <a:off x="1574358" y="2520563"/>
            <a:ext cx="5046575" cy="3600838"/>
          </a:xfrm>
        </p:spPr>
        <p:txBody>
          <a:bodyPr>
            <a:normAutofit/>
          </a:bodyPr>
          <a:lstStyle/>
          <a:p>
            <a:pPr marL="0" indent="0">
              <a:buSzPct val="100000"/>
              <a:buNone/>
            </a:pPr>
            <a:r>
              <a:rPr lang="da-DK" sz="2400" dirty="0">
                <a:solidFill>
                  <a:srgbClr val="003087"/>
                </a:solidFill>
              </a:rPr>
              <a:t>Vi skal nu prioritere de fem vigtigste råd eller aftaler om sikkerhed.</a:t>
            </a:r>
          </a:p>
          <a:p>
            <a:pPr marL="0" indent="0">
              <a:spcBef>
                <a:spcPts val="4600"/>
              </a:spcBef>
              <a:buSzPct val="100000"/>
              <a:buNone/>
            </a:pPr>
            <a:r>
              <a:rPr lang="da-DK" sz="2400" dirty="0">
                <a:solidFill>
                  <a:srgbClr val="003087"/>
                </a:solidFill>
              </a:rPr>
              <a:t>Med afsæt i dagens samtale om sikkerhed – hvilke aftaler og råd er vigtigst for os?</a:t>
            </a:r>
          </a:p>
        </p:txBody>
      </p:sp>
      <p:pic>
        <p:nvPicPr>
          <p:cNvPr id="7" name="Billede 6" descr="Billede af plakaten “Sikre sammen”: en hand med fem tomme tekstfelter">
            <a:extLst>
              <a:ext uri="{FF2B5EF4-FFF2-40B4-BE49-F238E27FC236}">
                <a16:creationId xmlns:a16="http://schemas.microsoft.com/office/drawing/2014/main" id="{E1842BC8-A7C5-2C35-92C2-7D3979494E18}"/>
              </a:ext>
            </a:extLst>
          </p:cNvPr>
          <p:cNvPicPr>
            <a:picLocks noChangeAspect="1"/>
          </p:cNvPicPr>
          <p:nvPr/>
        </p:nvPicPr>
        <p:blipFill>
          <a:blip r:embed="rId3"/>
          <a:srcRect l="3263" t="2393" r="3470" b="2718"/>
          <a:stretch/>
        </p:blipFill>
        <p:spPr>
          <a:xfrm>
            <a:off x="7584490" y="713838"/>
            <a:ext cx="3643952" cy="5142932"/>
          </a:xfrm>
          <a:prstGeom prst="rect">
            <a:avLst/>
          </a:prstGeom>
        </p:spPr>
      </p:pic>
    </p:spTree>
    <p:extLst>
      <p:ext uri="{BB962C8B-B14F-4D97-AF65-F5344CB8AC3E}">
        <p14:creationId xmlns:p14="http://schemas.microsoft.com/office/powerpoint/2010/main" val="22596860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62F41-207E-FC39-480D-CF87C4B6C0F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2C56F40-5C19-E046-B7FB-4610C168B3FB}"/>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dirty="0"/>
              <a:t>v</a:t>
            </a:r>
          </a:p>
        </p:txBody>
      </p:sp>
      <p:sp>
        <p:nvSpPr>
          <p:cNvPr id="2" name="Titel 1">
            <a:extLst>
              <a:ext uri="{FF2B5EF4-FFF2-40B4-BE49-F238E27FC236}">
                <a16:creationId xmlns:a16="http://schemas.microsoft.com/office/drawing/2014/main" id="{BC91F73C-66E3-5F3E-D312-7A5CA5A53A7D}"/>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Brug evt. disse spørgsmål</a:t>
            </a:r>
          </a:p>
        </p:txBody>
      </p:sp>
      <p:sp>
        <p:nvSpPr>
          <p:cNvPr id="3" name="Pladsholder til indhold 2">
            <a:extLst>
              <a:ext uri="{FF2B5EF4-FFF2-40B4-BE49-F238E27FC236}">
                <a16:creationId xmlns:a16="http://schemas.microsoft.com/office/drawing/2014/main" id="{49502022-1873-753E-186B-752F813F490B}"/>
              </a:ext>
            </a:extLst>
          </p:cNvPr>
          <p:cNvSpPr>
            <a:spLocks noGrp="1"/>
          </p:cNvSpPr>
          <p:nvPr>
            <p:ph idx="1"/>
          </p:nvPr>
        </p:nvSpPr>
        <p:spPr>
          <a:xfrm>
            <a:off x="1574358" y="2520563"/>
            <a:ext cx="6553643" cy="3600838"/>
          </a:xfrm>
        </p:spPr>
        <p:txBody>
          <a:bodyPr>
            <a:normAutofit/>
          </a:bodyPr>
          <a:lstStyle/>
          <a:p>
            <a:pPr marL="171450" marR="0" lvl="0" indent="-171450" algn="l" defTabSz="914400" rtl="0" eaLnBrk="1" fontAlgn="auto" latinLnBrk="0" hangingPunct="1">
              <a:lnSpc>
                <a:spcPct val="80000"/>
              </a:lnSpc>
              <a:spcBef>
                <a:spcPts val="0"/>
              </a:spcBef>
              <a:spcAft>
                <a:spcPts val="2000"/>
              </a:spcAft>
              <a:buClrTx/>
              <a:buSzTx/>
              <a:buFont typeface="Arial" panose="020B0604020202020204" pitchFamily="34" charset="0"/>
              <a:buChar char="•"/>
              <a:tabLst/>
              <a:defRPr/>
            </a:pPr>
            <a:r>
              <a:rPr lang="da-DK" sz="2000" dirty="0">
                <a:solidFill>
                  <a:srgbClr val="003087"/>
                </a:solidFill>
                <a:ea typeface="Verdana" panose="020B0604030504040204" pitchFamily="34" charset="0"/>
                <a:cs typeface="Verdana" panose="020B0604030504040204" pitchFamily="34" charset="0"/>
              </a:rPr>
              <a:t>Hvornår er vi mest udfordrede i mødet med borgere/patienter?</a:t>
            </a:r>
          </a:p>
          <a:p>
            <a:pPr marL="171450" marR="0" lvl="0" indent="-171450" algn="l" defTabSz="914400" rtl="0" eaLnBrk="1" fontAlgn="auto" latinLnBrk="0" hangingPunct="1">
              <a:lnSpc>
                <a:spcPct val="80000"/>
              </a:lnSpc>
              <a:spcBef>
                <a:spcPts val="0"/>
              </a:spcBef>
              <a:spcAft>
                <a:spcPts val="2000"/>
              </a:spcAft>
              <a:buClrTx/>
              <a:buSzTx/>
              <a:buFont typeface="Arial" panose="020B0604020202020204" pitchFamily="34" charset="0"/>
              <a:buChar char="•"/>
              <a:tabLst/>
              <a:defRPr/>
            </a:pPr>
            <a:r>
              <a:rPr lang="da-DK" sz="2000" dirty="0">
                <a:solidFill>
                  <a:srgbClr val="003087"/>
                </a:solidFill>
                <a:ea typeface="Verdana" panose="020B0604030504040204" pitchFamily="34" charset="0"/>
                <a:cs typeface="Verdana" panose="020B0604030504040204" pitchFamily="34" charset="0"/>
              </a:rPr>
              <a:t>Hvordan sikrer vi, at handlinger sættes i gang på baggrund af risikovurderinger?</a:t>
            </a:r>
          </a:p>
          <a:p>
            <a:pPr marL="171450" marR="0" lvl="0" indent="-171450" algn="l" defTabSz="914400" rtl="0" eaLnBrk="1" fontAlgn="auto" latinLnBrk="0" hangingPunct="1">
              <a:lnSpc>
                <a:spcPct val="80000"/>
              </a:lnSpc>
              <a:spcBef>
                <a:spcPts val="0"/>
              </a:spcBef>
              <a:spcAft>
                <a:spcPts val="2000"/>
              </a:spcAft>
              <a:buClrTx/>
              <a:buSzTx/>
              <a:buFont typeface="Arial" panose="020B0604020202020204" pitchFamily="34" charset="0"/>
              <a:buChar char="•"/>
              <a:tabLst/>
              <a:defRPr/>
            </a:pPr>
            <a:r>
              <a:rPr lang="da-DK" sz="2000" dirty="0">
                <a:solidFill>
                  <a:srgbClr val="003087"/>
                </a:solidFill>
                <a:ea typeface="Verdana" panose="020B0604030504040204" pitchFamily="34" charset="0"/>
                <a:cs typeface="Verdana" panose="020B0604030504040204" pitchFamily="34" charset="0"/>
              </a:rPr>
              <a:t>Hvordan sikrer vi vidensdeling på tværs af teamet, så alle kender til borgernes/patienternes tilstand eller adfærd og ændringer heri?</a:t>
            </a:r>
          </a:p>
          <a:p>
            <a:pPr marL="171450" lvl="0" indent="-171450">
              <a:lnSpc>
                <a:spcPct val="80000"/>
              </a:lnSpc>
              <a:spcBef>
                <a:spcPts val="0"/>
              </a:spcBef>
              <a:spcAft>
                <a:spcPts val="2000"/>
              </a:spcAft>
              <a:defRPr/>
            </a:pPr>
            <a:r>
              <a:rPr lang="da-DK" sz="2000" dirty="0">
                <a:solidFill>
                  <a:srgbClr val="003087"/>
                </a:solidFill>
                <a:ea typeface="Verdana" panose="020B0604030504040204" pitchFamily="34" charset="0"/>
                <a:cs typeface="Verdana" panose="020B0604030504040204" pitchFamily="34" charset="0"/>
              </a:rPr>
              <a:t>Hvordan støtter vi bedst hinanden, når der opstår udfordringer i kontakten med patienter/borgere?</a:t>
            </a:r>
          </a:p>
          <a:p>
            <a:pPr marL="171450" marR="0" lvl="0" indent="-171450" algn="l" defTabSz="914400" rtl="0" eaLnBrk="1" fontAlgn="auto" latinLnBrk="0" hangingPunct="1">
              <a:lnSpc>
                <a:spcPct val="80000"/>
              </a:lnSpc>
              <a:spcBef>
                <a:spcPts val="0"/>
              </a:spcBef>
              <a:spcAft>
                <a:spcPts val="2000"/>
              </a:spcAft>
              <a:buClrTx/>
              <a:buSzTx/>
              <a:buFont typeface="Arial" panose="020B0604020202020204" pitchFamily="34" charset="0"/>
              <a:buChar char="•"/>
              <a:tabLst/>
              <a:defRPr/>
            </a:pPr>
            <a:r>
              <a:rPr lang="da-DK" sz="2000" dirty="0">
                <a:solidFill>
                  <a:srgbClr val="003087"/>
                </a:solidFill>
                <a:ea typeface="Verdana" panose="020B0604030504040204" pitchFamily="34" charset="0"/>
                <a:cs typeface="Verdana" panose="020B0604030504040204" pitchFamily="34" charset="0"/>
              </a:rPr>
              <a:t>Hvor lykkes vi allerede med at tale om vores sikkerhed?</a:t>
            </a:r>
          </a:p>
        </p:txBody>
      </p:sp>
      <p:pic>
        <p:nvPicPr>
          <p:cNvPr id="5" name="Billede 4" descr="Billede af plakaten “Sikre sammen”: en hand med fem tomme tekstfelter">
            <a:extLst>
              <a:ext uri="{FF2B5EF4-FFF2-40B4-BE49-F238E27FC236}">
                <a16:creationId xmlns:a16="http://schemas.microsoft.com/office/drawing/2014/main" id="{3D18323F-7B64-B56B-C2D1-C738E0C5414F}"/>
              </a:ext>
            </a:extLst>
          </p:cNvPr>
          <p:cNvPicPr>
            <a:picLocks noChangeAspect="1"/>
          </p:cNvPicPr>
          <p:nvPr/>
        </p:nvPicPr>
        <p:blipFill>
          <a:blip r:embed="rId3"/>
          <a:srcRect l="3263" t="2393" r="3470" b="2718"/>
          <a:stretch/>
        </p:blipFill>
        <p:spPr>
          <a:xfrm>
            <a:off x="8884339" y="2520563"/>
            <a:ext cx="2551323" cy="3600838"/>
          </a:xfrm>
          <a:prstGeom prst="rect">
            <a:avLst/>
          </a:prstGeom>
        </p:spPr>
      </p:pic>
    </p:spTree>
    <p:extLst>
      <p:ext uri="{BB962C8B-B14F-4D97-AF65-F5344CB8AC3E}">
        <p14:creationId xmlns:p14="http://schemas.microsoft.com/office/powerpoint/2010/main" val="2958561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02CDB-4A2F-AA77-4E8A-DA4F04111C8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9D7529C-3095-C095-750B-B8C7B18DD41D}"/>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Titel 1">
            <a:extLst>
              <a:ext uri="{FF2B5EF4-FFF2-40B4-BE49-F238E27FC236}">
                <a16:creationId xmlns:a16="http://schemas.microsoft.com/office/drawing/2014/main" id="{B8738D29-9F02-87B0-AE56-614B6F2713D4}"/>
              </a:ext>
            </a:extLst>
          </p:cNvPr>
          <p:cNvSpPr>
            <a:spLocks noGrp="1"/>
          </p:cNvSpPr>
          <p:nvPr>
            <p:ph type="title"/>
          </p:nvPr>
        </p:nvSpPr>
        <p:spPr>
          <a:xfrm>
            <a:off x="1401492" y="2766218"/>
            <a:ext cx="9389016" cy="1325563"/>
          </a:xfrm>
        </p:spPr>
        <p:txBody>
          <a:bodyPr>
            <a:normAutofit/>
          </a:bodyPr>
          <a:lstStyle/>
          <a:p>
            <a:pPr algn="ctr"/>
            <a:r>
              <a:rPr lang="da-DK" sz="7200" b="1" spc="-150" dirty="0">
                <a:solidFill>
                  <a:schemeClr val="bg1"/>
                </a:solidFill>
                <a:latin typeface="Verdana" panose="020B0604030504040204" pitchFamily="34" charset="0"/>
                <a:ea typeface="Verdana" panose="020B0604030504040204" pitchFamily="34" charset="0"/>
                <a:cs typeface="Verdana" panose="020B0604030504040204" pitchFamily="34" charset="0"/>
              </a:rPr>
              <a:t>Afrunding</a:t>
            </a:r>
          </a:p>
        </p:txBody>
      </p:sp>
    </p:spTree>
    <p:extLst>
      <p:ext uri="{BB962C8B-B14F-4D97-AF65-F5344CB8AC3E}">
        <p14:creationId xmlns:p14="http://schemas.microsoft.com/office/powerpoint/2010/main" val="74546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62F41-207E-FC39-480D-CF87C4B6C0F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2C56F40-5C19-E046-B7FB-4610C168B3FB}"/>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BC91F73C-66E3-5F3E-D312-7A5CA5A53A7D}"/>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Hvornår kan vi løbende tale om sikkerhed?</a:t>
            </a:r>
          </a:p>
        </p:txBody>
      </p:sp>
      <p:sp>
        <p:nvSpPr>
          <p:cNvPr id="3" name="Pladsholder til indhold 2">
            <a:extLst>
              <a:ext uri="{FF2B5EF4-FFF2-40B4-BE49-F238E27FC236}">
                <a16:creationId xmlns:a16="http://schemas.microsoft.com/office/drawing/2014/main" id="{49502022-1873-753E-186B-752F813F490B}"/>
              </a:ext>
            </a:extLst>
          </p:cNvPr>
          <p:cNvSpPr>
            <a:spLocks noGrp="1"/>
          </p:cNvSpPr>
          <p:nvPr>
            <p:ph idx="1"/>
          </p:nvPr>
        </p:nvSpPr>
        <p:spPr>
          <a:xfrm>
            <a:off x="1574358" y="2520563"/>
            <a:ext cx="8658971" cy="3600838"/>
          </a:xfrm>
        </p:spPr>
        <p:txBody>
          <a:bodyPr>
            <a:normAutofit/>
          </a:bodyPr>
          <a:lstStyle/>
          <a:p>
            <a:pPr>
              <a:buSzPct val="100000"/>
            </a:pPr>
            <a:r>
              <a:rPr lang="da-DK" sz="2400" dirty="0">
                <a:solidFill>
                  <a:srgbClr val="003087"/>
                </a:solidFill>
              </a:rPr>
              <a:t>Personalemøder</a:t>
            </a:r>
          </a:p>
          <a:p>
            <a:pPr>
              <a:buSzPct val="100000"/>
            </a:pPr>
            <a:r>
              <a:rPr lang="da-DK" sz="2400" dirty="0">
                <a:solidFill>
                  <a:srgbClr val="003087"/>
                </a:solidFill>
              </a:rPr>
              <a:t>Vagtskifte</a:t>
            </a:r>
          </a:p>
          <a:p>
            <a:pPr>
              <a:buSzPct val="100000"/>
            </a:pPr>
            <a:r>
              <a:rPr lang="da-DK" sz="2400" dirty="0">
                <a:solidFill>
                  <a:srgbClr val="003087"/>
                </a:solidFill>
              </a:rPr>
              <a:t>Supervision</a:t>
            </a:r>
          </a:p>
          <a:p>
            <a:pPr>
              <a:buSzPct val="100000"/>
            </a:pPr>
            <a:r>
              <a:rPr lang="da-DK" sz="2400" dirty="0">
                <a:solidFill>
                  <a:srgbClr val="003087"/>
                </a:solidFill>
              </a:rPr>
              <a:t>Korte snakke i hverdagen</a:t>
            </a:r>
          </a:p>
        </p:txBody>
      </p:sp>
    </p:spTree>
    <p:extLst>
      <p:ext uri="{BB962C8B-B14F-4D97-AF65-F5344CB8AC3E}">
        <p14:creationId xmlns:p14="http://schemas.microsoft.com/office/powerpoint/2010/main" val="759865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B9EAE-16F5-1CC8-3D49-091261757D3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2C9D1EB-DCC7-3AAE-91DD-880E324AC570}"/>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4A35EDD4-FB34-D058-5516-7905CD87315D}"/>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Hvad tager vi med os?</a:t>
            </a:r>
          </a:p>
        </p:txBody>
      </p:sp>
      <p:sp>
        <p:nvSpPr>
          <p:cNvPr id="3" name="Pladsholder til indhold 2">
            <a:extLst>
              <a:ext uri="{FF2B5EF4-FFF2-40B4-BE49-F238E27FC236}">
                <a16:creationId xmlns:a16="http://schemas.microsoft.com/office/drawing/2014/main" id="{C275B73D-E751-3D8C-A2E0-E1B7ECCF9333}"/>
              </a:ext>
            </a:extLst>
          </p:cNvPr>
          <p:cNvSpPr>
            <a:spLocks noGrp="1"/>
          </p:cNvSpPr>
          <p:nvPr>
            <p:ph idx="1"/>
          </p:nvPr>
        </p:nvSpPr>
        <p:spPr>
          <a:xfrm>
            <a:off x="1574358" y="2520563"/>
            <a:ext cx="8658971" cy="3600838"/>
          </a:xfrm>
        </p:spPr>
        <p:txBody>
          <a:bodyPr>
            <a:normAutofit/>
          </a:bodyPr>
          <a:lstStyle/>
          <a:p>
            <a:pPr>
              <a:buSzPct val="100000"/>
            </a:pPr>
            <a:r>
              <a:rPr lang="da-DK" sz="2400" dirty="0">
                <a:solidFill>
                  <a:srgbClr val="003087"/>
                </a:solidFill>
              </a:rPr>
              <a:t>Hvad er det vigtigste, vi tager med os herfra?</a:t>
            </a:r>
          </a:p>
          <a:p>
            <a:pPr>
              <a:buSzPct val="100000"/>
            </a:pPr>
            <a:r>
              <a:rPr lang="da-DK" sz="2400" dirty="0">
                <a:solidFill>
                  <a:srgbClr val="003087"/>
                </a:solidFill>
              </a:rPr>
              <a:t>Hvad kan vi gøre anderledes allerede i morgen?</a:t>
            </a:r>
          </a:p>
        </p:txBody>
      </p:sp>
    </p:spTree>
    <p:extLst>
      <p:ext uri="{BB962C8B-B14F-4D97-AF65-F5344CB8AC3E}">
        <p14:creationId xmlns:p14="http://schemas.microsoft.com/office/powerpoint/2010/main" val="4043914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2445F-8CAD-5298-DB9A-DD5BA318675F}"/>
            </a:ext>
          </a:extLst>
        </p:cNvPr>
        <p:cNvGrpSpPr/>
        <p:nvPr/>
      </p:nvGrpSpPr>
      <p:grpSpPr>
        <a:xfrm>
          <a:off x="0" y="0"/>
          <a:ext cx="0" cy="0"/>
          <a:chOff x="0" y="0"/>
          <a:chExt cx="0" cy="0"/>
        </a:xfrm>
      </p:grpSpPr>
      <p:pic>
        <p:nvPicPr>
          <p:cNvPr id="8" name="Billede 7" descr="Logo, Arbejdstilsynet">
            <a:extLst>
              <a:ext uri="{FF2B5EF4-FFF2-40B4-BE49-F238E27FC236}">
                <a16:creationId xmlns:a16="http://schemas.microsoft.com/office/drawing/2014/main" id="{EEE3E454-7256-57D0-2927-0ADE6CF8FEB8}"/>
              </a:ext>
            </a:extLst>
          </p:cNvPr>
          <p:cNvPicPr>
            <a:picLocks noChangeAspect="1"/>
          </p:cNvPicPr>
          <p:nvPr/>
        </p:nvPicPr>
        <p:blipFill>
          <a:blip r:embed="rId3"/>
          <a:srcRect t="22886" b="24478"/>
          <a:stretch/>
        </p:blipFill>
        <p:spPr>
          <a:xfrm>
            <a:off x="303530" y="501040"/>
            <a:ext cx="1433830" cy="413359"/>
          </a:xfrm>
          <a:prstGeom prst="rect">
            <a:avLst/>
          </a:prstGeom>
        </p:spPr>
      </p:pic>
      <p:sp>
        <p:nvSpPr>
          <p:cNvPr id="2" name="Titel 1">
            <a:extLst>
              <a:ext uri="{FF2B5EF4-FFF2-40B4-BE49-F238E27FC236}">
                <a16:creationId xmlns:a16="http://schemas.microsoft.com/office/drawing/2014/main" id="{834EE036-4580-F680-DEC4-11F7E6656B42}"/>
              </a:ext>
              <a:ext uri="{C183D7F6-B498-43B3-948B-1728B52AA6E4}">
                <adec:decorative xmlns:adec="http://schemas.microsoft.com/office/drawing/2017/decorative" val="1"/>
              </a:ext>
            </a:extLst>
          </p:cNvPr>
          <p:cNvSpPr>
            <a:spLocks noGrp="1"/>
          </p:cNvSpPr>
          <p:nvPr>
            <p:ph type="title"/>
          </p:nvPr>
        </p:nvSpPr>
        <p:spPr>
          <a:xfrm>
            <a:off x="3471862" y="2060575"/>
            <a:ext cx="5619750" cy="2301875"/>
          </a:xfrm>
        </p:spPr>
        <p:txBody>
          <a:bodyPr anchor="t">
            <a:normAutofit fontScale="90000"/>
          </a:bodyPr>
          <a:lstStyle/>
          <a:p>
            <a:pPr algn="l">
              <a:lnSpc>
                <a:spcPct val="67000"/>
              </a:lnSpc>
            </a:pPr>
            <a:r>
              <a:rPr lang="en-GB" sz="12800" b="1" dirty="0">
                <a:solidFill>
                  <a:schemeClr val="bg1"/>
                </a:solidFill>
                <a:latin typeface="+mn-lt"/>
                <a:ea typeface="Verdana" panose="020B0604030504040204" pitchFamily="34" charset="0"/>
                <a:cs typeface="Arial" panose="020B0604020202020204" pitchFamily="34" charset="0"/>
              </a:rPr>
              <a:t>SIKRE</a:t>
            </a:r>
            <a:r>
              <a:rPr lang="en-GB" b="1" dirty="0">
                <a:solidFill>
                  <a:schemeClr val="bg1"/>
                </a:solidFill>
                <a:latin typeface="+mn-lt"/>
                <a:ea typeface="Verdana" panose="020B0604030504040204" pitchFamily="34" charset="0"/>
                <a:cs typeface="Arial" panose="020B0604020202020204" pitchFamily="34" charset="0"/>
              </a:rPr>
              <a:t> </a:t>
            </a:r>
            <a:r>
              <a:rPr lang="en-GB" sz="11100" dirty="0">
                <a:solidFill>
                  <a:schemeClr val="bg1"/>
                </a:solidFill>
                <a:latin typeface="+mn-lt"/>
                <a:ea typeface="Verdana" panose="020B0604030504040204" pitchFamily="34" charset="0"/>
                <a:cs typeface="Arial" panose="020B0604020202020204" pitchFamily="34" charset="0"/>
              </a:rPr>
              <a:t>SAMMEN</a:t>
            </a:r>
            <a:endParaRPr lang="en-GB" sz="11100" b="1" dirty="0">
              <a:solidFill>
                <a:schemeClr val="bg1"/>
              </a:solidFill>
              <a:latin typeface="+mn-lt"/>
              <a:ea typeface="Verdana" panose="020B0604030504040204" pitchFamily="34" charset="0"/>
              <a:cs typeface="Arial" panose="020B0604020202020204" pitchFamily="34" charset="0"/>
            </a:endParaRPr>
          </a:p>
        </p:txBody>
      </p:sp>
      <p:sp>
        <p:nvSpPr>
          <p:cNvPr id="3" name="Pladsholder til indhold 2">
            <a:extLst>
              <a:ext uri="{FF2B5EF4-FFF2-40B4-BE49-F238E27FC236}">
                <a16:creationId xmlns:a16="http://schemas.microsoft.com/office/drawing/2014/main" id="{4FBA7D8C-61DC-C6DC-10B4-B632DE9ACDBC}"/>
              </a:ext>
            </a:extLst>
          </p:cNvPr>
          <p:cNvSpPr>
            <a:spLocks noGrp="1"/>
          </p:cNvSpPr>
          <p:nvPr>
            <p:ph sz="quarter" idx="13"/>
          </p:nvPr>
        </p:nvSpPr>
        <p:spPr>
          <a:xfrm>
            <a:off x="3508375" y="4146293"/>
            <a:ext cx="3605213" cy="1293509"/>
          </a:xfrm>
        </p:spPr>
        <p:txBody>
          <a:bodyPr>
            <a:normAutofit/>
          </a:bodyPr>
          <a:lstStyle/>
          <a:p>
            <a:pPr marL="0" indent="0">
              <a:lnSpc>
                <a:spcPct val="80000"/>
              </a:lnSpc>
              <a:spcBef>
                <a:spcPts val="200"/>
              </a:spcBef>
            </a:pPr>
            <a:r>
              <a:rPr lang="da-DK" sz="2300" b="1" dirty="0">
                <a:solidFill>
                  <a:schemeClr val="bg1"/>
                </a:solidFill>
              </a:rPr>
              <a:t>ER DU SIKKER PÅ,</a:t>
            </a:r>
          </a:p>
          <a:p>
            <a:pPr marL="0" indent="0">
              <a:lnSpc>
                <a:spcPct val="80000"/>
              </a:lnSpc>
              <a:spcBef>
                <a:spcPts val="200"/>
              </a:spcBef>
            </a:pPr>
            <a:r>
              <a:rPr lang="da-DK" sz="2300" b="1" dirty="0">
                <a:solidFill>
                  <a:schemeClr val="bg1"/>
                </a:solidFill>
              </a:rPr>
              <a:t>DU ER SIKKER NOK?</a:t>
            </a:r>
          </a:p>
        </p:txBody>
      </p:sp>
    </p:spTree>
    <p:extLst>
      <p:ext uri="{BB962C8B-B14F-4D97-AF65-F5344CB8AC3E}">
        <p14:creationId xmlns:p14="http://schemas.microsoft.com/office/powerpoint/2010/main" val="2379274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9060F41-15C6-EBC4-9744-D368609B2D3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52C1815C-3EE3-3B49-369B-803DA24E5488}"/>
              </a:ext>
            </a:extLst>
          </p:cNvPr>
          <p:cNvSpPr>
            <a:spLocks noGrp="1"/>
          </p:cNvSpPr>
          <p:nvPr>
            <p:ph type="title"/>
          </p:nvPr>
        </p:nvSpPr>
        <p:spPr>
          <a:xfrm>
            <a:off x="1574358" y="1001230"/>
            <a:ext cx="4826442" cy="1325563"/>
          </a:xfrm>
        </p:spPr>
        <p:txBody>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Sikre sammen</a:t>
            </a:r>
          </a:p>
        </p:txBody>
      </p:sp>
      <p:sp>
        <p:nvSpPr>
          <p:cNvPr id="3" name="Pladsholder til indhold 2">
            <a:extLst>
              <a:ext uri="{FF2B5EF4-FFF2-40B4-BE49-F238E27FC236}">
                <a16:creationId xmlns:a16="http://schemas.microsoft.com/office/drawing/2014/main" id="{25446E27-4054-2CA9-FF80-CC5B319EA2D2}"/>
              </a:ext>
            </a:extLst>
          </p:cNvPr>
          <p:cNvSpPr>
            <a:spLocks noGrp="1"/>
          </p:cNvSpPr>
          <p:nvPr>
            <p:ph idx="1"/>
          </p:nvPr>
        </p:nvSpPr>
        <p:spPr>
          <a:xfrm>
            <a:off x="1574358" y="2520563"/>
            <a:ext cx="8658971" cy="3656400"/>
          </a:xfrm>
        </p:spPr>
        <p:txBody>
          <a:bodyPr>
            <a:normAutofit/>
          </a:bodyPr>
          <a:lstStyle/>
          <a:p>
            <a:pPr marL="0" indent="0">
              <a:buNone/>
            </a:pPr>
            <a:r>
              <a:rPr lang="da-DK" sz="2400" dirty="0">
                <a:solidFill>
                  <a:srgbClr val="003087"/>
                </a:solidFill>
              </a:rPr>
              <a:t>Sikkerhed er en naturlig del af vores faglige praksis i psykiatrien. En stærk sikkerhedskultur er ikke et ekstra lag oven på arbejdet – den er en del af det, der gør os professionelle.</a:t>
            </a:r>
          </a:p>
          <a:p>
            <a:pPr marL="0" indent="0">
              <a:buNone/>
            </a:pPr>
            <a:r>
              <a:rPr lang="da-DK" sz="2400" dirty="0">
                <a:solidFill>
                  <a:srgbClr val="003087"/>
                </a:solidFill>
              </a:rPr>
              <a:t>Når vi planlægger arbejdet, kommunikerer og løser opgaver med blik for både borgeren eller patientens behov og egen sikkerhed, skaber vi ro og trygge rammer i hverdagen.</a:t>
            </a:r>
          </a:p>
          <a:p>
            <a:pPr marL="0" indent="0">
              <a:buNone/>
            </a:pPr>
            <a:r>
              <a:rPr lang="da-DK" sz="2400" b="1" dirty="0">
                <a:solidFill>
                  <a:srgbClr val="003087"/>
                </a:solidFill>
              </a:rPr>
              <a:t>Formålet med at holde dette møde er at skabe fælles refleksioner om sikkerhedskultur og forebyggelse af voldsulykker.</a:t>
            </a:r>
          </a:p>
        </p:txBody>
      </p:sp>
    </p:spTree>
    <p:extLst>
      <p:ext uri="{BB962C8B-B14F-4D97-AF65-F5344CB8AC3E}">
        <p14:creationId xmlns:p14="http://schemas.microsoft.com/office/powerpoint/2010/main" val="2629591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79A0E-AB98-020F-BE2D-856F391C67B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82A241-EE3B-1CAC-0B22-E489E8C1AF7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6B325748-1329-549A-7BAD-712F90CB9A5B}"/>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Sikkerhed er ikke et ekstra lag</a:t>
            </a:r>
          </a:p>
        </p:txBody>
      </p:sp>
      <p:sp>
        <p:nvSpPr>
          <p:cNvPr id="3" name="Pladsholder til indhold 2">
            <a:extLst>
              <a:ext uri="{FF2B5EF4-FFF2-40B4-BE49-F238E27FC236}">
                <a16:creationId xmlns:a16="http://schemas.microsoft.com/office/drawing/2014/main" id="{4D3A0A04-2AB5-7EEE-4603-1C7C1748197F}"/>
              </a:ext>
            </a:extLst>
          </p:cNvPr>
          <p:cNvSpPr>
            <a:spLocks noGrp="1"/>
          </p:cNvSpPr>
          <p:nvPr>
            <p:ph idx="1"/>
          </p:nvPr>
        </p:nvSpPr>
        <p:spPr>
          <a:xfrm>
            <a:off x="1574358" y="2520563"/>
            <a:ext cx="9036133" cy="3600838"/>
          </a:xfrm>
        </p:spPr>
        <p:txBody>
          <a:bodyPr>
            <a:normAutofit/>
          </a:bodyPr>
          <a:lstStyle/>
          <a:p>
            <a:pPr>
              <a:buSzPct val="100000"/>
            </a:pPr>
            <a:r>
              <a:rPr lang="da-DK" sz="2400" dirty="0">
                <a:solidFill>
                  <a:srgbClr val="003087"/>
                </a:solidFill>
              </a:rPr>
              <a:t>Det er en del af vores professionelle arbejde.</a:t>
            </a:r>
          </a:p>
          <a:p>
            <a:pPr>
              <a:buSzPct val="100000"/>
            </a:pPr>
            <a:r>
              <a:rPr lang="da-DK" sz="2400" dirty="0">
                <a:solidFill>
                  <a:srgbClr val="003087"/>
                </a:solidFill>
              </a:rPr>
              <a:t>Det skaber ro og tryghed i hverdagen.</a:t>
            </a:r>
          </a:p>
          <a:p>
            <a:pPr>
              <a:buSzPct val="100000"/>
            </a:pPr>
            <a:r>
              <a:rPr lang="da-DK" sz="2400" dirty="0">
                <a:solidFill>
                  <a:srgbClr val="003087"/>
                </a:solidFill>
              </a:rPr>
              <a:t>Det beskytter både jer medarbejdere og vores borgere/patienter.</a:t>
            </a:r>
          </a:p>
          <a:p>
            <a:pPr>
              <a:buSzPct val="100000"/>
            </a:pPr>
            <a:r>
              <a:rPr lang="da-DK" sz="2400" dirty="0">
                <a:solidFill>
                  <a:srgbClr val="003087"/>
                </a:solidFill>
              </a:rPr>
              <a:t>Det styrker kvaliteten i opgaveløsningen.</a:t>
            </a:r>
          </a:p>
        </p:txBody>
      </p:sp>
    </p:spTree>
    <p:extLst>
      <p:ext uri="{BB962C8B-B14F-4D97-AF65-F5344CB8AC3E}">
        <p14:creationId xmlns:p14="http://schemas.microsoft.com/office/powerpoint/2010/main" val="3860649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12C24-2922-D6B1-6C49-869355D48CD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BF4FE17-68C0-F0B6-983B-15181199C3D4}"/>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E7BECFF4-FD86-3FEA-DDE7-6ED86EFD6B84}"/>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Sikkerhedskultur er det, </a:t>
            </a:r>
            <a:b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br>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vi gør – ikke kun det, vi siger</a:t>
            </a:r>
          </a:p>
        </p:txBody>
      </p:sp>
      <p:sp>
        <p:nvSpPr>
          <p:cNvPr id="3" name="Pladsholder til indhold 2">
            <a:extLst>
              <a:ext uri="{FF2B5EF4-FFF2-40B4-BE49-F238E27FC236}">
                <a16:creationId xmlns:a16="http://schemas.microsoft.com/office/drawing/2014/main" id="{AC0DE10A-1DB0-976C-F05F-15092189ABE6}"/>
              </a:ext>
            </a:extLst>
          </p:cNvPr>
          <p:cNvSpPr>
            <a:spLocks noGrp="1"/>
          </p:cNvSpPr>
          <p:nvPr>
            <p:ph idx="1"/>
          </p:nvPr>
        </p:nvSpPr>
        <p:spPr>
          <a:xfrm>
            <a:off x="1574358" y="2520563"/>
            <a:ext cx="8658971" cy="3600838"/>
          </a:xfrm>
        </p:spPr>
        <p:txBody>
          <a:bodyPr>
            <a:normAutofit/>
          </a:bodyPr>
          <a:lstStyle/>
          <a:p>
            <a:pPr marL="0" indent="0">
              <a:buSzPct val="100000"/>
              <a:buNone/>
            </a:pPr>
            <a:r>
              <a:rPr lang="da-DK" sz="2400" dirty="0">
                <a:solidFill>
                  <a:srgbClr val="003087"/>
                </a:solidFill>
              </a:rPr>
              <a:t>God sikkerhedskultur handler fx om:</a:t>
            </a:r>
          </a:p>
          <a:p>
            <a:pPr>
              <a:spcBef>
                <a:spcPts val="3500"/>
              </a:spcBef>
              <a:buSzPct val="100000"/>
            </a:pPr>
            <a:r>
              <a:rPr lang="da-DK" sz="2400" dirty="0">
                <a:solidFill>
                  <a:srgbClr val="003087"/>
                </a:solidFill>
              </a:rPr>
              <a:t>Hvordan vi taler om vores opgaver.</a:t>
            </a:r>
          </a:p>
          <a:p>
            <a:pPr>
              <a:buSzPct val="100000"/>
            </a:pPr>
            <a:r>
              <a:rPr lang="da-DK" sz="2400" dirty="0">
                <a:solidFill>
                  <a:srgbClr val="003087"/>
                </a:solidFill>
              </a:rPr>
              <a:t>Hvordan vi møder patienter/borgere.</a:t>
            </a:r>
          </a:p>
          <a:p>
            <a:pPr>
              <a:buSzPct val="100000"/>
            </a:pPr>
            <a:r>
              <a:rPr lang="da-DK" sz="2400" dirty="0">
                <a:solidFill>
                  <a:srgbClr val="003087"/>
                </a:solidFill>
              </a:rPr>
              <a:t>Hvordan vi reagerer på tvivl og ved fejl.</a:t>
            </a:r>
          </a:p>
          <a:p>
            <a:pPr>
              <a:buSzPct val="100000"/>
            </a:pPr>
            <a:r>
              <a:rPr lang="da-DK" sz="2400" dirty="0">
                <a:solidFill>
                  <a:srgbClr val="003087"/>
                </a:solidFill>
              </a:rPr>
              <a:t>Hvordan vi lærer af hverdagen.</a:t>
            </a:r>
          </a:p>
        </p:txBody>
      </p:sp>
    </p:spTree>
    <p:extLst>
      <p:ext uri="{BB962C8B-B14F-4D97-AF65-F5344CB8AC3E}">
        <p14:creationId xmlns:p14="http://schemas.microsoft.com/office/powerpoint/2010/main" val="2589499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E3B55-F872-39C4-299E-5E1FD407815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6B64518-8137-008E-EA88-D5B8AEA1D59A}"/>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a:extLst>
              <a:ext uri="{FF2B5EF4-FFF2-40B4-BE49-F238E27FC236}">
                <a16:creationId xmlns:a16="http://schemas.microsoft.com/office/drawing/2014/main" id="{78D71C3A-D17D-08DC-AE2C-1E98DBA9F00A}"/>
              </a:ext>
            </a:extLst>
          </p:cNvPr>
          <p:cNvSpPr>
            <a:spLocks noGrp="1"/>
          </p:cNvSpPr>
          <p:nvPr>
            <p:ph type="title"/>
          </p:nvPr>
        </p:nvSpPr>
        <p:spPr>
          <a:xfrm>
            <a:off x="1574357" y="1001230"/>
            <a:ext cx="9389016" cy="1325563"/>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Arbejdet er komplekst </a:t>
            </a:r>
            <a:b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br>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 og kan skifte hurtigt</a:t>
            </a:r>
          </a:p>
        </p:txBody>
      </p:sp>
      <p:sp>
        <p:nvSpPr>
          <p:cNvPr id="3" name="Pladsholder til indhold 2">
            <a:extLst>
              <a:ext uri="{FF2B5EF4-FFF2-40B4-BE49-F238E27FC236}">
                <a16:creationId xmlns:a16="http://schemas.microsoft.com/office/drawing/2014/main" id="{30968E6A-EB98-EC08-3AD6-6AC9603D5840}"/>
              </a:ext>
            </a:extLst>
          </p:cNvPr>
          <p:cNvSpPr>
            <a:spLocks noGrp="1"/>
          </p:cNvSpPr>
          <p:nvPr>
            <p:ph idx="1"/>
          </p:nvPr>
        </p:nvSpPr>
        <p:spPr>
          <a:xfrm>
            <a:off x="1574358" y="2520563"/>
            <a:ext cx="10113145" cy="3600838"/>
          </a:xfrm>
        </p:spPr>
        <p:txBody>
          <a:bodyPr>
            <a:normAutofit/>
          </a:bodyPr>
          <a:lstStyle/>
          <a:p>
            <a:pPr marL="0" indent="0">
              <a:buSzPct val="100000"/>
              <a:buNone/>
            </a:pPr>
            <a:r>
              <a:rPr lang="da-DK" sz="2400" dirty="0">
                <a:solidFill>
                  <a:srgbClr val="003087"/>
                </a:solidFill>
              </a:rPr>
              <a:t>Risikoen for vold og trusler stiger, når:</a:t>
            </a:r>
          </a:p>
          <a:p>
            <a:pPr>
              <a:spcBef>
                <a:spcPts val="3500"/>
              </a:spcBef>
              <a:buSzPct val="100000"/>
            </a:pPr>
            <a:r>
              <a:rPr lang="da-DK" sz="2100" dirty="0">
                <a:solidFill>
                  <a:srgbClr val="003087"/>
                </a:solidFill>
              </a:rPr>
              <a:t>Der mangler fælles tilgang til patienter/borgere og et fælles sprog om faglighed.</a:t>
            </a:r>
          </a:p>
          <a:p>
            <a:pPr>
              <a:buSzPct val="100000"/>
            </a:pPr>
            <a:r>
              <a:rPr lang="da-DK" sz="2100" dirty="0">
                <a:solidFill>
                  <a:srgbClr val="003087"/>
                </a:solidFill>
              </a:rPr>
              <a:t>Der ikke bliver lavet systematiske risikovurderinger, som bliver fulgt op af handling. </a:t>
            </a:r>
          </a:p>
          <a:p>
            <a:pPr>
              <a:buSzPct val="100000"/>
            </a:pPr>
            <a:r>
              <a:rPr lang="da-DK" sz="2100" dirty="0">
                <a:solidFill>
                  <a:srgbClr val="003087"/>
                </a:solidFill>
              </a:rPr>
              <a:t>Vi ikke har en fælles forståelse og definition af vold, som kobler sig konkret til praksis.</a:t>
            </a:r>
          </a:p>
          <a:p>
            <a:pPr>
              <a:buSzPct val="100000"/>
            </a:pPr>
            <a:r>
              <a:rPr lang="da-DK" sz="2100" dirty="0">
                <a:solidFill>
                  <a:srgbClr val="003087"/>
                </a:solidFill>
              </a:rPr>
              <a:t>I står alene med opgaverne.</a:t>
            </a:r>
          </a:p>
          <a:p>
            <a:pPr>
              <a:buSzPct val="100000"/>
            </a:pPr>
            <a:r>
              <a:rPr lang="da-DK" sz="2100" dirty="0">
                <a:solidFill>
                  <a:srgbClr val="003087"/>
                </a:solidFill>
              </a:rPr>
              <a:t>Der sker fejl eller nærved-hændelser, som vi ikke lærer af.</a:t>
            </a:r>
          </a:p>
          <a:p>
            <a:pPr>
              <a:buSzPct val="100000"/>
            </a:pPr>
            <a:r>
              <a:rPr lang="da-DK" sz="2100" dirty="0">
                <a:solidFill>
                  <a:srgbClr val="003087"/>
                </a:solidFill>
              </a:rPr>
              <a:t>Der er mangel på faglært personale eller mange vikarer.</a:t>
            </a:r>
          </a:p>
        </p:txBody>
      </p:sp>
    </p:spTree>
    <p:extLst>
      <p:ext uri="{BB962C8B-B14F-4D97-AF65-F5344CB8AC3E}">
        <p14:creationId xmlns:p14="http://schemas.microsoft.com/office/powerpoint/2010/main" val="3168854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E1D22-D71F-4E89-9594-EBFDBC4A01A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9B37769-DC77-FC7B-92A6-9965288E161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Titel 1">
            <a:extLst>
              <a:ext uri="{FF2B5EF4-FFF2-40B4-BE49-F238E27FC236}">
                <a16:creationId xmlns:a16="http://schemas.microsoft.com/office/drawing/2014/main" id="{B459BA58-E0E2-A2D9-A27B-EA2B5F7B7944}"/>
              </a:ext>
            </a:extLst>
          </p:cNvPr>
          <p:cNvSpPr>
            <a:spLocks noGrp="1"/>
          </p:cNvSpPr>
          <p:nvPr>
            <p:ph type="title"/>
          </p:nvPr>
        </p:nvSpPr>
        <p:spPr>
          <a:xfrm>
            <a:off x="1401492" y="2766218"/>
            <a:ext cx="9389016" cy="1325563"/>
          </a:xfrm>
        </p:spPr>
        <p:txBody>
          <a:bodyPr>
            <a:normAutofit/>
          </a:bodyPr>
          <a:lstStyle/>
          <a:p>
            <a:pPr algn="ctr"/>
            <a:r>
              <a:rPr lang="da-DK" sz="7200" b="1" spc="-150" dirty="0">
                <a:solidFill>
                  <a:schemeClr val="bg1"/>
                </a:solidFill>
                <a:latin typeface="Verdana" panose="020B0604030504040204" pitchFamily="34" charset="0"/>
                <a:ea typeface="Verdana" panose="020B0604030504040204" pitchFamily="34" charset="0"/>
                <a:cs typeface="Verdana" panose="020B0604030504040204" pitchFamily="34" charset="0"/>
              </a:rPr>
              <a:t>Cases</a:t>
            </a:r>
          </a:p>
        </p:txBody>
      </p:sp>
    </p:spTree>
    <p:extLst>
      <p:ext uri="{BB962C8B-B14F-4D97-AF65-F5344CB8AC3E}">
        <p14:creationId xmlns:p14="http://schemas.microsoft.com/office/powerpoint/2010/main" val="243060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DB6D3-AF7F-813C-3D3A-D97B35800F9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48E9CF-F2A2-6353-41D4-3578844A301D}"/>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D4DDF58E-F97F-B8B3-ACC6-A2270F8F2C33}"/>
              </a:ext>
            </a:extLst>
          </p:cNvPr>
          <p:cNvSpPr>
            <a:spLocks noGrp="1"/>
          </p:cNvSpPr>
          <p:nvPr>
            <p:ph type="title"/>
          </p:nvPr>
        </p:nvSpPr>
        <p:spPr>
          <a:xfrm>
            <a:off x="1574359" y="1336039"/>
            <a:ext cx="9389016" cy="1084864"/>
          </a:xfrm>
        </p:spPr>
        <p:txBody>
          <a:bodyPr>
            <a:normAutofit fontScale="90000"/>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Podcasten Godt igen – episode 2</a:t>
            </a:r>
          </a:p>
        </p:txBody>
      </p:sp>
      <p:sp>
        <p:nvSpPr>
          <p:cNvPr id="3" name="Pladsholder til indhold 2">
            <a:extLst>
              <a:ext uri="{FF2B5EF4-FFF2-40B4-BE49-F238E27FC236}">
                <a16:creationId xmlns:a16="http://schemas.microsoft.com/office/drawing/2014/main" id="{A72A18D2-F572-39F3-5835-CCFCC6286CFC}"/>
              </a:ext>
            </a:extLst>
          </p:cNvPr>
          <p:cNvSpPr>
            <a:spLocks noGrp="1"/>
          </p:cNvSpPr>
          <p:nvPr>
            <p:ph idx="1"/>
          </p:nvPr>
        </p:nvSpPr>
        <p:spPr>
          <a:xfrm>
            <a:off x="1574359" y="2329462"/>
            <a:ext cx="9389016" cy="4185637"/>
          </a:xfrm>
        </p:spPr>
        <p:txBody>
          <a:bodyPr>
            <a:normAutofit fontScale="25000" lnSpcReduction="20000"/>
          </a:bodyPr>
          <a:lstStyle/>
          <a:p>
            <a:pPr marL="0" indent="0">
              <a:lnSpc>
                <a:spcPct val="115000"/>
              </a:lnSpc>
              <a:spcAft>
                <a:spcPts val="800"/>
              </a:spcAft>
              <a:buNone/>
            </a:pPr>
            <a:r>
              <a:rPr lang="da-DK" sz="8800" kern="100" dirty="0">
                <a:solidFill>
                  <a:srgbClr val="003087"/>
                </a:solidFill>
                <a:effectLst/>
                <a:ea typeface="Aptos" panose="020B0004020202020204" pitchFamily="34" charset="0"/>
                <a:cs typeface="Times New Roman" panose="02020603050405020304" pitchFamily="18" charset="0"/>
              </a:rPr>
              <a:t>Før Nanna fyldte 30 år, havde hun oplevet både trusler og var blevet overfaldet i sit arbejde som socialpædagog på et bosted for voksne med udviklingshæmning.</a:t>
            </a:r>
          </a:p>
          <a:p>
            <a:pPr marL="0" indent="0">
              <a:lnSpc>
                <a:spcPct val="115000"/>
              </a:lnSpc>
              <a:spcAft>
                <a:spcPts val="800"/>
              </a:spcAft>
              <a:buNone/>
            </a:pPr>
            <a:r>
              <a:rPr lang="da-DK" sz="8800" kern="100" dirty="0">
                <a:solidFill>
                  <a:srgbClr val="003087"/>
                </a:solidFill>
                <a:effectLst/>
                <a:ea typeface="Aptos" panose="020B0004020202020204" pitchFamily="34" charset="0"/>
                <a:cs typeface="Times New Roman" panose="02020603050405020304" pitchFamily="18" charset="0"/>
              </a:rPr>
              <a:t>I dette podcastafsnit fortæller Nanna om et voldeligt overfald, der påvirkede hende i lang tid efter, og hvordan hun og kollegerne i dag arbejder systematisk med at skabe sikkerhed og tryghed på arbejdspladsen. </a:t>
            </a:r>
          </a:p>
          <a:p>
            <a:pPr marL="0" indent="0">
              <a:lnSpc>
                <a:spcPct val="115000"/>
              </a:lnSpc>
              <a:spcAft>
                <a:spcPts val="800"/>
              </a:spcAft>
              <a:buNone/>
            </a:pPr>
            <a:r>
              <a:rPr lang="da-DK" sz="8800" kern="100" dirty="0">
                <a:solidFill>
                  <a:srgbClr val="003087"/>
                </a:solidFill>
                <a:effectLst/>
                <a:ea typeface="Aptos" panose="020B0004020202020204" pitchFamily="34" charset="0"/>
                <a:cs typeface="Times New Roman" panose="02020603050405020304" pitchFamily="18" charset="0"/>
              </a:rPr>
              <a:t>Anne Mette, tilsynschef i Arbejdstilsynet, giver samtidig  indsigt i, hvad arbejdspladser kan gøre for at forebygge vold i arbejdet med mennesker i sårbare og pressede situationer. </a:t>
            </a:r>
          </a:p>
          <a:p>
            <a:pPr marL="0" indent="0">
              <a:lnSpc>
                <a:spcPct val="115000"/>
              </a:lnSpc>
              <a:spcAft>
                <a:spcPts val="800"/>
              </a:spcAft>
              <a:buNone/>
            </a:pPr>
            <a:r>
              <a:rPr lang="da-DK" sz="8800" dirty="0">
                <a:solidFill>
                  <a:srgbClr val="003087"/>
                </a:solidFill>
              </a:rPr>
              <a:t>https://at.dk/podcast/</a:t>
            </a:r>
            <a:endParaRPr lang="da-DK" sz="8800" kern="100" dirty="0">
              <a:solidFill>
                <a:srgbClr val="003087"/>
              </a:solidFill>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90987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DB6D3-AF7F-813C-3D3A-D97B35800F9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48E9CF-F2A2-6353-41D4-3578844A301D}"/>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3087">
              <a:alpha val="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D4DDF58E-F97F-B8B3-ACC6-A2270F8F2C33}"/>
              </a:ext>
            </a:extLst>
          </p:cNvPr>
          <p:cNvSpPr>
            <a:spLocks noGrp="1"/>
          </p:cNvSpPr>
          <p:nvPr>
            <p:ph type="title"/>
          </p:nvPr>
        </p:nvSpPr>
        <p:spPr>
          <a:xfrm>
            <a:off x="1574359" y="1336039"/>
            <a:ext cx="9389016" cy="1084864"/>
          </a:xfrm>
        </p:spPr>
        <p:txBody>
          <a:bodyPr>
            <a:normAutofit/>
          </a:bodyPr>
          <a:lstStyle/>
          <a:p>
            <a:r>
              <a:rPr lang="da-DK" b="1" spc="-150" dirty="0">
                <a:solidFill>
                  <a:srgbClr val="003087"/>
                </a:solidFill>
                <a:latin typeface="Verdana" panose="020B0604030504040204" pitchFamily="34" charset="0"/>
                <a:ea typeface="Verdana" panose="020B0604030504040204" pitchFamily="34" charset="0"/>
                <a:cs typeface="Verdana" panose="020B0604030504040204" pitchFamily="34" charset="0"/>
              </a:rPr>
              <a:t>Tal sammen om podcasten</a:t>
            </a:r>
          </a:p>
        </p:txBody>
      </p:sp>
      <p:sp>
        <p:nvSpPr>
          <p:cNvPr id="3" name="Pladsholder til indhold 2">
            <a:extLst>
              <a:ext uri="{FF2B5EF4-FFF2-40B4-BE49-F238E27FC236}">
                <a16:creationId xmlns:a16="http://schemas.microsoft.com/office/drawing/2014/main" id="{A72A18D2-F572-39F3-5835-CCFCC6286CFC}"/>
              </a:ext>
            </a:extLst>
          </p:cNvPr>
          <p:cNvSpPr>
            <a:spLocks noGrp="1"/>
          </p:cNvSpPr>
          <p:nvPr>
            <p:ph idx="1"/>
          </p:nvPr>
        </p:nvSpPr>
        <p:spPr>
          <a:xfrm>
            <a:off x="1574359" y="2329463"/>
            <a:ext cx="8534842" cy="3600838"/>
          </a:xfrm>
        </p:spPr>
        <p:txBody>
          <a:bodyPr>
            <a:normAutofit/>
          </a:bodyPr>
          <a:lstStyle/>
          <a:p>
            <a:pPr marL="0" indent="0">
              <a:buSzPct val="100000"/>
              <a:buNone/>
            </a:pPr>
            <a:r>
              <a:rPr lang="da-DK" sz="2400" dirty="0">
                <a:solidFill>
                  <a:srgbClr val="003087"/>
                </a:solidFill>
              </a:rPr>
              <a:t>Hvad giver podcastafsnittet jer af tanker?</a:t>
            </a:r>
          </a:p>
          <a:p>
            <a:pPr marL="0" indent="0">
              <a:buSzPct val="100000"/>
              <a:buNone/>
            </a:pPr>
            <a:r>
              <a:rPr lang="da-DK" sz="2400" dirty="0">
                <a:solidFill>
                  <a:srgbClr val="003087"/>
                </a:solidFill>
              </a:rPr>
              <a:t>Hvad kan vi lære af Nannas fortælling? </a:t>
            </a:r>
          </a:p>
          <a:p>
            <a:pPr marL="0" indent="0">
              <a:buSzPct val="100000"/>
              <a:buNone/>
            </a:pPr>
            <a:r>
              <a:rPr lang="da-DK" sz="2400" dirty="0">
                <a:solidFill>
                  <a:srgbClr val="003087"/>
                </a:solidFill>
              </a:rPr>
              <a:t>Har vi eller kan vi på samme måde gøre brug af fælles redskaber og aftaler til at skabe tryghed – både før, under og efter en hændelse?</a:t>
            </a:r>
          </a:p>
          <a:p>
            <a:pPr marL="0" indent="0">
              <a:buSzPct val="100000"/>
              <a:buNone/>
            </a:pPr>
            <a:r>
              <a:rPr lang="da-DK" sz="2400" dirty="0">
                <a:solidFill>
                  <a:srgbClr val="003087"/>
                </a:solidFill>
              </a:rPr>
              <a:t>Hvilken pointe tager I med jer fra Anne Mette fra Arbejdstilsynet?</a:t>
            </a:r>
          </a:p>
        </p:txBody>
      </p:sp>
    </p:spTree>
    <p:extLst>
      <p:ext uri="{BB962C8B-B14F-4D97-AF65-F5344CB8AC3E}">
        <p14:creationId xmlns:p14="http://schemas.microsoft.com/office/powerpoint/2010/main" val="30138650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3167</TotalTime>
  <Words>2269</Words>
  <Application>Microsoft Office PowerPoint</Application>
  <PresentationFormat>Widescreen</PresentationFormat>
  <Paragraphs>207</Paragraphs>
  <Slides>26</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Aptos</vt:lpstr>
      <vt:lpstr>Aptos Display</vt:lpstr>
      <vt:lpstr>Arial</vt:lpstr>
      <vt:lpstr>Courier New</vt:lpstr>
      <vt:lpstr>Segoe UI</vt:lpstr>
      <vt:lpstr>Symbol</vt:lpstr>
      <vt:lpstr>Times New Roman</vt:lpstr>
      <vt:lpstr>Verdana</vt:lpstr>
      <vt:lpstr>Office Theme</vt:lpstr>
      <vt:lpstr>Vejledning til præsentation</vt:lpstr>
      <vt:lpstr>SIKRE SAMMEN</vt:lpstr>
      <vt:lpstr>Sikre sammen</vt:lpstr>
      <vt:lpstr>Sikkerhed er ikke et ekstra lag</vt:lpstr>
      <vt:lpstr>Sikkerhedskultur er det,  vi gør – ikke kun det, vi siger</vt:lpstr>
      <vt:lpstr>Arbejdet er komplekst  – og kan skifte hurtigt</vt:lpstr>
      <vt:lpstr>Cases</vt:lpstr>
      <vt:lpstr>Podcasten Godt igen – episode 2</vt:lpstr>
      <vt:lpstr>Tal sammen om podcasten</vt:lpstr>
      <vt:lpstr>Film fra Psykiatrisk Afdeling Vejle</vt:lpstr>
      <vt:lpstr>Tal sammen om filmen</vt:lpstr>
      <vt:lpstr>Dilemmaer</vt:lpstr>
      <vt:lpstr>Dilemma #1</vt:lpstr>
      <vt:lpstr>Dilemma #2</vt:lpstr>
      <vt:lpstr>Dilemma #3</vt:lpstr>
      <vt:lpstr>Dilemma #4</vt:lpstr>
      <vt:lpstr>Dilemma #5</vt:lpstr>
      <vt:lpstr>Dilemma #6</vt:lpstr>
      <vt:lpstr>Opsamling</vt:lpstr>
      <vt:lpstr>Vores løsninger</vt:lpstr>
      <vt:lpstr>Dialogplakat</vt:lpstr>
      <vt:lpstr>Brug evt. disse spørgsmål</vt:lpstr>
      <vt:lpstr>Afrunding</vt:lpstr>
      <vt:lpstr>Hvornår kan vi løbende tale om sikkerhed?</vt:lpstr>
      <vt:lpstr>Hvad tager vi med os?</vt:lpstr>
      <vt:lpstr>SIKRE SAMMEN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Vejledning til præsentation</dc:title>
  <dc:creator>Peter Thielst</dc:creator>
  <cp:revision>74</cp:revision>
  <dcterms:created xsi:type="dcterms:W3CDTF">2025-12-16T11:55:29Z</dcterms:created>
  <dcterms:modified xsi:type="dcterms:W3CDTF">2026-08-12T07:09:45Z</dcterms:modified>
</cp:coreProperties>
</file>